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3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547" r:id="rId11"/>
    <p:sldId id="383" r:id="rId12"/>
    <p:sldId id="384" r:id="rId13"/>
    <p:sldId id="548" r:id="rId14"/>
    <p:sldId id="278" r:id="rId15"/>
    <p:sldId id="549" r:id="rId16"/>
    <p:sldId id="550" r:id="rId17"/>
    <p:sldId id="551" r:id="rId18"/>
    <p:sldId id="265" r:id="rId19"/>
    <p:sldId id="420" r:id="rId20"/>
    <p:sldId id="270" r:id="rId21"/>
    <p:sldId id="423" r:id="rId22"/>
    <p:sldId id="421" r:id="rId23"/>
    <p:sldId id="27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DA445-EA1E-40C6-8430-BC6DC7BEF761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AC23E-1628-48DB-B1E0-56E009083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74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20624B24-D858-4659-9A77-3D190692DC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A0EDE27-FF9C-4C30-8D29-F24B59E50225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7613ECAC-8425-46D7-9090-06EEA802069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6EA87D38-0C22-4DD5-972B-8C2D1D7AA2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C3B0E-0A83-4F8E-A7A2-8FA0E0686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CB8BF1-943A-4C09-AD3E-AEBE75475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901F3-B5C4-430E-A22D-7EE0E010C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1F4E-5E6A-443E-A46D-E5A167084A86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22EE3-D314-4E20-8B79-D36C71AD1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4CF18-2049-4DF5-961D-17AC3447F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ED88-7C4C-4F40-9177-79F501921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39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19A8A-C422-4F41-BB9F-13BFC02CA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D272C3-CD3B-45AF-AD87-FAF886B127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6E8A0-D5AC-4C79-BC8F-8D78FBA0B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1F4E-5E6A-443E-A46D-E5A167084A86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B5B79-7A4B-4F9C-B6EB-44756800C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4AA2E-6B9A-4602-BAFF-BD72BE1F7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ED88-7C4C-4F40-9177-79F501921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46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267049-0297-4901-94A9-7B80CA78D8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05B754-FCC4-4097-AE13-C49385795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2BB6E-2A67-45DF-8BC7-0F4EB4C82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1F4E-5E6A-443E-A46D-E5A167084A86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D8525-8A94-4CC3-A292-A3BB25ACB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FA886-F3F0-446B-9C82-30A9C4A13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ED88-7C4C-4F40-9177-79F501921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2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D4614-4C88-4CCD-95FC-DFD8469D6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0E2CC-0652-4C30-8733-6260EF4A3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23B3D-AE71-464A-B82A-D28F36067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1F4E-5E6A-443E-A46D-E5A167084A86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C608E-2F40-4BF7-9918-D80887F68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641D9-13FE-4A37-9CFA-9E6743F4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ED88-7C4C-4F40-9177-79F501921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9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611D9-6579-4E26-94C7-711AF849C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60EA8-DD7E-41F5-B516-5904A33BD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EA78D-FA16-4439-A751-909222039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1F4E-5E6A-443E-A46D-E5A167084A86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4DF7B-9FBA-406F-BB7E-DCFC32F9F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3E55D-685B-40C4-B2DA-C1B9E624F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ED88-7C4C-4F40-9177-79F501921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98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A97B-4F57-4DEE-B4EF-A3E06CEF5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7CD97-09A0-4C00-A4D6-48CE7BB243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9F6EB5-F22E-4FAD-9048-BE8B82C619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D25F70-C5C0-4578-ABE3-580F96E4E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1F4E-5E6A-443E-A46D-E5A167084A86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D52439-CAC7-4144-BDCC-BDD060095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D23ADA-49C7-4337-8C0D-C52CF855B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ED88-7C4C-4F40-9177-79F501921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40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AC081-4B09-4A18-96FC-77D4455A7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32706-B93E-4AD8-9FAC-F43EECCBC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1430F9-6DFB-4460-9323-64CE1CCA8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075A7C-6064-4ECD-A489-9B56A72423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D481D2-7F95-4A76-A6A0-65B35AFE92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D170F4-1003-4046-A55D-275C93230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1F4E-5E6A-443E-A46D-E5A167084A86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D2AD6F-926A-48BC-A295-A80D7711F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C02E1A-E0A7-4300-8D3A-2D8C50BE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ED88-7C4C-4F40-9177-79F501921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8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193A3-0579-465B-9F31-E11B5085D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7CCEDD-9FC5-44D0-AA46-B8ACAC63B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1F4E-5E6A-443E-A46D-E5A167084A86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A2035B-85FA-4D7E-B5D6-463663BE9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5A18AE-1C1C-466D-B8AF-EF1FC09CC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ED88-7C4C-4F40-9177-79F501921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1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301E59-2DEA-4469-B505-082ECB48D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1F4E-5E6A-443E-A46D-E5A167084A86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CF4A24-B59E-4BBF-9044-3EFAA3ABB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46467-703C-4852-9F84-BB9D1E8B6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ED88-7C4C-4F40-9177-79F501921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8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767AB-530A-4DFE-8B83-E02CD586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E9372-4AC5-41BF-83DB-F733D490A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DB9A8-FE4D-47A4-80F1-F8BB8126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5B9CD2-4C62-469C-ABCA-F36E4DA71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1F4E-5E6A-443E-A46D-E5A167084A86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DC25B-01F4-4767-92E8-7A1622A8F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FC97A6-6074-4752-BB77-9F1518464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ED88-7C4C-4F40-9177-79F501921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5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8DBCF-1282-4FA7-96C5-F09E57535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C12A60-F7A6-4604-A295-09B742A1DC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99938-45BA-4750-A982-13301197F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E0910-F0BB-4CA4-A987-5714B5C27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1F4E-5E6A-443E-A46D-E5A167084A86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CA0D2A-E6F1-4995-98D9-CA07A23D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4BC20F-F68A-45A6-A8E3-3F6D86050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ED88-7C4C-4F40-9177-79F501921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F4C24D-CE82-4486-86AA-2B95B3F5E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13F22-2821-4C26-85C9-F6836985A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CED46-FB39-4BC2-80CC-CC1D94697B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A1F4E-5E6A-443E-A46D-E5A167084A86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AF559-831D-43F3-8B92-D1C10FBC6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DD133-0358-4F06-94CA-FBE7E4F06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FED88-7C4C-4F40-9177-79F501921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3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4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8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&quot;image processing&quot; logo">
            <a:extLst>
              <a:ext uri="{FF2B5EF4-FFF2-40B4-BE49-F238E27FC236}">
                <a16:creationId xmlns:a16="http://schemas.microsoft.com/office/drawing/2014/main" id="{E69A2476-2FFC-4703-AEB8-0081B4CD2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673" y="714375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F7387D2-7548-4C8F-AF45-D576032C4FE6}"/>
              </a:ext>
            </a:extLst>
          </p:cNvPr>
          <p:cNvSpPr/>
          <p:nvPr/>
        </p:nvSpPr>
        <p:spPr>
          <a:xfrm>
            <a:off x="5418195" y="153057"/>
            <a:ext cx="17172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9900"/>
                </a:solidFill>
              </a:rPr>
              <a:t>Lecture #7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255B062-1E03-4500-A63B-B3BEF1375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1472" y="4870039"/>
            <a:ext cx="7772400" cy="182544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baseline="30000" dirty="0">
                <a:solidFill>
                  <a:srgbClr val="FF0000"/>
                </a:solidFill>
              </a:rPr>
              <a:t>st</a:t>
            </a:r>
            <a:r>
              <a:rPr lang="en-US" dirty="0">
                <a:solidFill>
                  <a:srgbClr val="FF0000"/>
                </a:solidFill>
              </a:rPr>
              <a:t> Semester</a:t>
            </a:r>
          </a:p>
          <a:p>
            <a:r>
              <a:rPr lang="en-US" dirty="0">
                <a:solidFill>
                  <a:srgbClr val="009900"/>
                </a:solidFill>
              </a:rPr>
              <a:t>2019-2020</a:t>
            </a:r>
          </a:p>
          <a:p>
            <a:r>
              <a:rPr lang="en-US" dirty="0"/>
              <a:t>Dr. </a:t>
            </a:r>
            <a:r>
              <a:rPr lang="en-US" dirty="0" err="1"/>
              <a:t>Abdulhusein</a:t>
            </a:r>
            <a:r>
              <a:rPr lang="en-US" dirty="0"/>
              <a:t> Mohsin </a:t>
            </a:r>
            <a:r>
              <a:rPr lang="en-US" dirty="0" err="1"/>
              <a:t>Abdulah</a:t>
            </a:r>
            <a:endParaRPr lang="en-US" dirty="0"/>
          </a:p>
          <a:p>
            <a:r>
              <a:rPr lang="en-US" dirty="0">
                <a:solidFill>
                  <a:srgbClr val="00B0F0"/>
                </a:solidFill>
              </a:rPr>
              <a:t>Computer Science Dept., CS &amp; IT College, </a:t>
            </a:r>
            <a:r>
              <a:rPr lang="en-US" dirty="0" err="1">
                <a:solidFill>
                  <a:srgbClr val="00B0F0"/>
                </a:solidFill>
              </a:rPr>
              <a:t>Basrah</a:t>
            </a:r>
            <a:r>
              <a:rPr lang="en-US" dirty="0">
                <a:solidFill>
                  <a:srgbClr val="00B0F0"/>
                </a:solidFill>
              </a:rPr>
              <a:t> Univ.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A97945-8AED-49A6-BB17-5DD97DA265D7}"/>
              </a:ext>
            </a:extLst>
          </p:cNvPr>
          <p:cNvSpPr txBox="1"/>
          <p:nvPr/>
        </p:nvSpPr>
        <p:spPr>
          <a:xfrm>
            <a:off x="2615420" y="3095625"/>
            <a:ext cx="856210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573088" algn="l"/>
              </a:tabLst>
            </a:pPr>
            <a:r>
              <a:rPr lang="en-US" sz="5400" b="1" dirty="0">
                <a:solidFill>
                  <a:srgbClr val="002060"/>
                </a:solidFill>
              </a:rPr>
              <a:t>Digital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>
                <a:solidFill>
                  <a:srgbClr val="00B050"/>
                </a:solidFill>
              </a:rPr>
              <a:t>Image</a:t>
            </a:r>
            <a:r>
              <a:rPr lang="en-US" sz="5400" b="1" dirty="0">
                <a:solidFill>
                  <a:srgbClr val="FF0000"/>
                </a:solidFill>
              </a:rPr>
              <a:t> Processing</a:t>
            </a:r>
          </a:p>
          <a:p>
            <a:pPr algn="ctr">
              <a:tabLst>
                <a:tab pos="573088" algn="l"/>
              </a:tabLst>
            </a:pPr>
            <a:endParaRPr lang="en-US" sz="1600" b="1" dirty="0">
              <a:solidFill>
                <a:srgbClr val="FF0000"/>
              </a:solidFill>
            </a:endParaRPr>
          </a:p>
          <a:p>
            <a:pPr algn="ctr">
              <a:tabLst>
                <a:tab pos="573088" algn="l"/>
              </a:tabLst>
            </a:pPr>
            <a:r>
              <a:rPr lang="en-US" sz="3200" b="1" dirty="0">
                <a:solidFill>
                  <a:srgbClr val="00B0F0"/>
                </a:solidFill>
              </a:rPr>
              <a:t>Frequency Filtering</a:t>
            </a:r>
            <a:endParaRPr lang="en-US" sz="5400" b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EC6D7A-6F4A-4477-9D23-DDB659E34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70" y="2281960"/>
            <a:ext cx="2206050" cy="40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48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38C55E-1642-452B-86C6-820B5ED417EF}"/>
              </a:ext>
            </a:extLst>
          </p:cNvPr>
          <p:cNvSpPr/>
          <p:nvPr/>
        </p:nvSpPr>
        <p:spPr>
          <a:xfrm>
            <a:off x="924560" y="1081232"/>
            <a:ext cx="821020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050" dirty="0"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>
                <a:latin typeface="Calibri" panose="020F0502020204030204" pitchFamily="34" charset="0"/>
              </a:rPr>
              <a:t>The equation for a 2-D Discrete Fourier Transform is: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5489B9-4E3D-4422-B20C-1743253EB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844" y="2296160"/>
            <a:ext cx="6988306" cy="14403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FD2F11-F0B4-41A6-956C-44530487B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330" y="4917832"/>
            <a:ext cx="5603031" cy="12289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F12432F-E66E-414E-894D-9A42D0AE4BDF}"/>
              </a:ext>
            </a:extLst>
          </p:cNvPr>
          <p:cNvSpPr/>
          <p:nvPr/>
        </p:nvSpPr>
        <p:spPr>
          <a:xfrm>
            <a:off x="1026160" y="4065551"/>
            <a:ext cx="73591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>
                <a:latin typeface="Arial" panose="020B0604020202020204" pitchFamily="34" charset="0"/>
              </a:rPr>
              <a:t>The Inverse Discrete Fourier Transform</a:t>
            </a:r>
            <a:endParaRPr lang="en-US" sz="28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727105A-DAE5-4913-98C5-E8D6C6452DDD}"/>
              </a:ext>
            </a:extLst>
          </p:cNvPr>
          <p:cNvCxnSpPr>
            <a:cxnSpLocks/>
          </p:cNvCxnSpPr>
          <p:nvPr/>
        </p:nvCxnSpPr>
        <p:spPr>
          <a:xfrm flipH="1" flipV="1">
            <a:off x="5850196" y="3429001"/>
            <a:ext cx="4159043" cy="6365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FA24762-C695-4928-9DB8-910ED33D2252}"/>
              </a:ext>
            </a:extLst>
          </p:cNvPr>
          <p:cNvCxnSpPr>
            <a:cxnSpLocks/>
          </p:cNvCxnSpPr>
          <p:nvPr/>
        </p:nvCxnSpPr>
        <p:spPr>
          <a:xfrm flipH="1">
            <a:off x="2723536" y="4065551"/>
            <a:ext cx="7403690" cy="15732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CE4F1E2-056C-4018-94B8-062B27F5DD1B}"/>
              </a:ext>
            </a:extLst>
          </p:cNvPr>
          <p:cNvSpPr txBox="1"/>
          <p:nvPr/>
        </p:nvSpPr>
        <p:spPr>
          <a:xfrm>
            <a:off x="10009239" y="3736490"/>
            <a:ext cx="1710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02614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E8260080-64D2-4996-96F1-DA1A15136A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709" y="306527"/>
            <a:ext cx="8153400" cy="800100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FF0000"/>
                </a:solidFill>
              </a:rPr>
              <a:t>Convolution Property of the Fourier Transform</a:t>
            </a:r>
          </a:p>
        </p:txBody>
      </p:sp>
      <p:sp>
        <p:nvSpPr>
          <p:cNvPr id="165892" name="Text Box 4">
            <a:extLst>
              <a:ext uri="{FF2B5EF4-FFF2-40B4-BE49-F238E27FC236}">
                <a16:creationId xmlns:a16="http://schemas.microsoft.com/office/drawing/2014/main" id="{A91E5888-9E38-44E3-8096-2C048BABF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6520" y="2874958"/>
            <a:ext cx="4193308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dist="107763" dir="8100000" algn="ctr" rotWithShape="0">
              <a:schemeClr val="tx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dirty="0"/>
              <a:t>The Fourier Transform of a convolution equals the product of the Fourier Transforms.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dirty="0"/>
              <a:t> Similarly, the Fourier Transform of a convolution is the product of the Fourier Transforms</a:t>
            </a:r>
          </a:p>
        </p:txBody>
      </p:sp>
      <p:sp>
        <p:nvSpPr>
          <p:cNvPr id="165893" name="Text Box 5">
            <a:extLst>
              <a:ext uri="{FF2B5EF4-FFF2-40B4-BE49-F238E27FC236}">
                <a16:creationId xmlns:a16="http://schemas.microsoft.com/office/drawing/2014/main" id="{BE559768-8DDD-45FA-B06D-AB838C94A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3128" y="5361832"/>
            <a:ext cx="1853392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*</a:t>
            </a:r>
            <a:r>
              <a:rPr lang="en-US" altLang="en-US" dirty="0">
                <a:latin typeface="Times New Roman" panose="02020603050405020304" pitchFamily="18" charset="0"/>
              </a:rPr>
              <a:t> = convolution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multiplication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12338FB-AE1E-47D5-97B6-EAB0EECDA9B6}"/>
              </a:ext>
            </a:extLst>
          </p:cNvPr>
          <p:cNvGrpSpPr/>
          <p:nvPr/>
        </p:nvGrpSpPr>
        <p:grpSpPr>
          <a:xfrm>
            <a:off x="1520265" y="2747770"/>
            <a:ext cx="6446982" cy="2800767"/>
            <a:chOff x="2724727" y="2946400"/>
            <a:chExt cx="6446982" cy="280076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D44180B-2B7D-480B-B1F0-CD5420189908}"/>
                </a:ext>
              </a:extLst>
            </p:cNvPr>
            <p:cNvSpPr txBox="1"/>
            <p:nvPr/>
          </p:nvSpPr>
          <p:spPr>
            <a:xfrm>
              <a:off x="2724727" y="2946400"/>
              <a:ext cx="6446982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f(x, y) * h(x, y)                  F(u, v) H(u, v)</a:t>
              </a:r>
            </a:p>
            <a:p>
              <a:endParaRPr lang="en-US" sz="2800" dirty="0"/>
            </a:p>
            <a:p>
              <a:r>
                <a:rPr lang="en-US" sz="2800" dirty="0"/>
                <a:t>f(x, y) h(x, y)                     F(u, v)*H(u, v)</a:t>
              </a:r>
            </a:p>
            <a:p>
              <a:endParaRPr lang="en-US" sz="2800" dirty="0"/>
            </a:p>
            <a:p>
              <a:r>
                <a:rPr lang="en-US" sz="2800" dirty="0"/>
                <a:t>           h(x, y)                     H(u, v)</a:t>
              </a:r>
            </a:p>
            <a:p>
              <a:endParaRPr lang="en-US" dirty="0"/>
            </a:p>
            <a:p>
              <a:endParaRPr lang="en-US" dirty="0"/>
            </a:p>
          </p:txBody>
        </p:sp>
        <p:sp>
          <p:nvSpPr>
            <p:cNvPr id="11" name="Arrow: Left-Right 10">
              <a:extLst>
                <a:ext uri="{FF2B5EF4-FFF2-40B4-BE49-F238E27FC236}">
                  <a16:creationId xmlns:a16="http://schemas.microsoft.com/office/drawing/2014/main" id="{7E15843B-0B8E-45BB-A79C-6771D7C7FD87}"/>
                </a:ext>
              </a:extLst>
            </p:cNvPr>
            <p:cNvSpPr/>
            <p:nvPr/>
          </p:nvSpPr>
          <p:spPr>
            <a:xfrm>
              <a:off x="5283199" y="3186540"/>
              <a:ext cx="600364" cy="166255"/>
            </a:xfrm>
            <a:prstGeom prst="left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row: Left-Right 11">
              <a:extLst>
                <a:ext uri="{FF2B5EF4-FFF2-40B4-BE49-F238E27FC236}">
                  <a16:creationId xmlns:a16="http://schemas.microsoft.com/office/drawing/2014/main" id="{0E3C1B0B-D830-47EB-8950-85702FD9673D}"/>
                </a:ext>
              </a:extLst>
            </p:cNvPr>
            <p:cNvSpPr/>
            <p:nvPr/>
          </p:nvSpPr>
          <p:spPr>
            <a:xfrm>
              <a:off x="5278582" y="4022422"/>
              <a:ext cx="600364" cy="166255"/>
            </a:xfrm>
            <a:prstGeom prst="left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row: Left-Right 12">
              <a:extLst>
                <a:ext uri="{FF2B5EF4-FFF2-40B4-BE49-F238E27FC236}">
                  <a16:creationId xmlns:a16="http://schemas.microsoft.com/office/drawing/2014/main" id="{6CA66C8D-2543-418D-B260-635B5FA081B4}"/>
                </a:ext>
              </a:extLst>
            </p:cNvPr>
            <p:cNvSpPr/>
            <p:nvPr/>
          </p:nvSpPr>
          <p:spPr>
            <a:xfrm>
              <a:off x="5297057" y="4853706"/>
              <a:ext cx="600364" cy="166255"/>
            </a:xfrm>
            <a:prstGeom prst="left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A3EAC56-DB16-4083-BDE8-B7C6C7A21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91" y="1346767"/>
            <a:ext cx="4915586" cy="137179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845D070F-A1F1-482B-937F-5DC11C1B4D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4094" y="233928"/>
            <a:ext cx="6861943" cy="535531"/>
          </a:xfrm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</a:rPr>
              <a:t>Convolution via Fourier Transform</a:t>
            </a:r>
          </a:p>
        </p:txBody>
      </p:sp>
      <p:grpSp>
        <p:nvGrpSpPr>
          <p:cNvPr id="166915" name="Group 3">
            <a:extLst>
              <a:ext uri="{FF2B5EF4-FFF2-40B4-BE49-F238E27FC236}">
                <a16:creationId xmlns:a16="http://schemas.microsoft.com/office/drawing/2014/main" id="{F5F93B19-2B4A-4972-B7CF-CE436E909AAF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115960"/>
            <a:ext cx="1670050" cy="5029200"/>
            <a:chOff x="192" y="720"/>
            <a:chExt cx="1052" cy="3168"/>
          </a:xfrm>
        </p:grpSpPr>
        <p:pic>
          <p:nvPicPr>
            <p:cNvPr id="166916" name="Picture 4" descr="3_tulips_original">
              <a:extLst>
                <a:ext uri="{FF2B5EF4-FFF2-40B4-BE49-F238E27FC236}">
                  <a16:creationId xmlns:a16="http://schemas.microsoft.com/office/drawing/2014/main" id="{52054DCC-CCC7-41C7-B545-C6D094E40F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" y="720"/>
              <a:ext cx="967" cy="1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6917" name="Picture 5" descr="convolution_mask">
              <a:extLst>
                <a:ext uri="{FF2B5EF4-FFF2-40B4-BE49-F238E27FC236}">
                  <a16:creationId xmlns:a16="http://schemas.microsoft.com/office/drawing/2014/main" id="{0BB22E2F-C0BF-4AE2-8160-89228612B7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" y="2448"/>
              <a:ext cx="967" cy="1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6918" name="Text Box 6">
              <a:extLst>
                <a:ext uri="{FF2B5EF4-FFF2-40B4-BE49-F238E27FC236}">
                  <a16:creationId xmlns:a16="http://schemas.microsoft.com/office/drawing/2014/main" id="{D098A446-84F3-4894-A449-E86B50CE44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190"/>
              <a:ext cx="104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Arial" panose="020B0604020202020204" pitchFamily="34" charset="0"/>
                </a:rPr>
                <a:t>Image &amp; Mask</a:t>
              </a:r>
            </a:p>
          </p:txBody>
        </p:sp>
      </p:grpSp>
      <p:grpSp>
        <p:nvGrpSpPr>
          <p:cNvPr id="166934" name="Group 22">
            <a:extLst>
              <a:ext uri="{FF2B5EF4-FFF2-40B4-BE49-F238E27FC236}">
                <a16:creationId xmlns:a16="http://schemas.microsoft.com/office/drawing/2014/main" id="{67AA36DC-5DB0-4D42-9ACE-C214EE1C2E4B}"/>
              </a:ext>
            </a:extLst>
          </p:cNvPr>
          <p:cNvGrpSpPr>
            <a:grpSpLocks/>
          </p:cNvGrpSpPr>
          <p:nvPr/>
        </p:nvGrpSpPr>
        <p:grpSpPr bwMode="auto">
          <a:xfrm>
            <a:off x="4167188" y="1115960"/>
            <a:ext cx="1535112" cy="5029200"/>
            <a:chOff x="1665" y="720"/>
            <a:chExt cx="967" cy="3168"/>
          </a:xfrm>
        </p:grpSpPr>
        <p:pic>
          <p:nvPicPr>
            <p:cNvPr id="166920" name="Picture 8" descr="3_tulips_PS">
              <a:extLst>
                <a:ext uri="{FF2B5EF4-FFF2-40B4-BE49-F238E27FC236}">
                  <a16:creationId xmlns:a16="http://schemas.microsoft.com/office/drawing/2014/main" id="{01A94CC9-2EBA-4F09-8925-583683888D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5" y="720"/>
              <a:ext cx="967" cy="1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6921" name="Picture 9" descr="convolution_mask_PS">
              <a:extLst>
                <a:ext uri="{FF2B5EF4-FFF2-40B4-BE49-F238E27FC236}">
                  <a16:creationId xmlns:a16="http://schemas.microsoft.com/office/drawing/2014/main" id="{F7A5C76F-DDDB-44B4-9549-6E8CA9B146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5" y="2448"/>
              <a:ext cx="967" cy="1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6922" name="Text Box 10">
              <a:extLst>
                <a:ext uri="{FF2B5EF4-FFF2-40B4-BE49-F238E27FC236}">
                  <a16:creationId xmlns:a16="http://schemas.microsoft.com/office/drawing/2014/main" id="{0DD81ADC-9C0F-4F76-AC67-D7295D5657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9" y="2191"/>
              <a:ext cx="84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>
                  <a:latin typeface="Arial" panose="020B0604020202020204" pitchFamily="34" charset="0"/>
                </a:rPr>
                <a:t>Transforms</a:t>
              </a:r>
            </a:p>
          </p:txBody>
        </p:sp>
      </p:grpSp>
      <p:grpSp>
        <p:nvGrpSpPr>
          <p:cNvPr id="166923" name="Group 11">
            <a:extLst>
              <a:ext uri="{FF2B5EF4-FFF2-40B4-BE49-F238E27FC236}">
                <a16:creationId xmlns:a16="http://schemas.microsoft.com/office/drawing/2014/main" id="{2F29952B-AC0E-4CDE-9417-53C1CB421C81}"/>
              </a:ext>
            </a:extLst>
          </p:cNvPr>
          <p:cNvGrpSpPr>
            <a:grpSpLocks/>
          </p:cNvGrpSpPr>
          <p:nvPr/>
        </p:nvGrpSpPr>
        <p:grpSpPr bwMode="auto">
          <a:xfrm>
            <a:off x="6324601" y="2487561"/>
            <a:ext cx="1535113" cy="3008313"/>
            <a:chOff x="2976" y="1584"/>
            <a:chExt cx="967" cy="1895"/>
          </a:xfrm>
        </p:grpSpPr>
        <p:pic>
          <p:nvPicPr>
            <p:cNvPr id="166924" name="Picture 12" descr="3_tulips_conv_PS">
              <a:extLst>
                <a:ext uri="{FF2B5EF4-FFF2-40B4-BE49-F238E27FC236}">
                  <a16:creationId xmlns:a16="http://schemas.microsoft.com/office/drawing/2014/main" id="{5D0AAC91-0B98-47D0-B390-AB3A50F172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584"/>
              <a:ext cx="967" cy="1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6925" name="Text Box 13">
              <a:extLst>
                <a:ext uri="{FF2B5EF4-FFF2-40B4-BE49-F238E27FC236}">
                  <a16:creationId xmlns:a16="http://schemas.microsoft.com/office/drawing/2014/main" id="{1B47882D-28FB-42E9-9096-AD1457E12B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3072"/>
              <a:ext cx="96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>
                  <a:latin typeface="Arial" panose="020B0604020202020204" pitchFamily="34" charset="0"/>
                </a:rPr>
                <a:t>Pixel-wise Product</a:t>
              </a:r>
            </a:p>
          </p:txBody>
        </p:sp>
      </p:grpSp>
      <p:grpSp>
        <p:nvGrpSpPr>
          <p:cNvPr id="166926" name="Group 14">
            <a:extLst>
              <a:ext uri="{FF2B5EF4-FFF2-40B4-BE49-F238E27FC236}">
                <a16:creationId xmlns:a16="http://schemas.microsoft.com/office/drawing/2014/main" id="{93821697-BAEF-4CE4-AC82-95B6A0434A5C}"/>
              </a:ext>
            </a:extLst>
          </p:cNvPr>
          <p:cNvGrpSpPr>
            <a:grpSpLocks/>
          </p:cNvGrpSpPr>
          <p:nvPr/>
        </p:nvGrpSpPr>
        <p:grpSpPr bwMode="auto">
          <a:xfrm>
            <a:off x="8523288" y="2487561"/>
            <a:ext cx="1535112" cy="3008313"/>
            <a:chOff x="4409" y="1584"/>
            <a:chExt cx="967" cy="1895"/>
          </a:xfrm>
        </p:grpSpPr>
        <p:pic>
          <p:nvPicPr>
            <p:cNvPr id="166927" name="Picture 15" descr="3_tulips_conv">
              <a:extLst>
                <a:ext uri="{FF2B5EF4-FFF2-40B4-BE49-F238E27FC236}">
                  <a16:creationId xmlns:a16="http://schemas.microsoft.com/office/drawing/2014/main" id="{CD56EE5E-2C4E-4950-A888-EBD7348C8F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9" y="1584"/>
              <a:ext cx="967" cy="1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6928" name="Text Box 16">
              <a:extLst>
                <a:ext uri="{FF2B5EF4-FFF2-40B4-BE49-F238E27FC236}">
                  <a16:creationId xmlns:a16="http://schemas.microsoft.com/office/drawing/2014/main" id="{28EC38AB-CB60-457E-898B-35A6F1A8F3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6" y="3072"/>
              <a:ext cx="91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>
                  <a:latin typeface="Arial" panose="020B0604020202020204" pitchFamily="34" charset="0"/>
                </a:rPr>
                <a:t>Inverse Transform</a:t>
              </a:r>
            </a:p>
          </p:txBody>
        </p:sp>
      </p:grpSp>
      <p:sp>
        <p:nvSpPr>
          <p:cNvPr id="166929" name="Line 17">
            <a:extLst>
              <a:ext uri="{FF2B5EF4-FFF2-40B4-BE49-F238E27FC236}">
                <a16:creationId xmlns:a16="http://schemas.microsoft.com/office/drawing/2014/main" id="{6299DF3B-D9D8-487D-9996-684557733E1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225896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930" name="Line 18">
            <a:extLst>
              <a:ext uri="{FF2B5EF4-FFF2-40B4-BE49-F238E27FC236}">
                <a16:creationId xmlns:a16="http://schemas.microsoft.com/office/drawing/2014/main" id="{1B2364E5-706D-456F-88C4-DAA3EF35C95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500216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931" name="Line 19">
            <a:extLst>
              <a:ext uri="{FF2B5EF4-FFF2-40B4-BE49-F238E27FC236}">
                <a16:creationId xmlns:a16="http://schemas.microsoft.com/office/drawing/2014/main" id="{98395298-77D6-49BA-A907-348169105194}"/>
              </a:ext>
            </a:extLst>
          </p:cNvPr>
          <p:cNvSpPr>
            <a:spLocks noChangeShapeType="1"/>
          </p:cNvSpPr>
          <p:nvPr/>
        </p:nvSpPr>
        <p:spPr bwMode="auto">
          <a:xfrm rot="2418076">
            <a:off x="5791200" y="2258960"/>
            <a:ext cx="5334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932" name="Line 20">
            <a:extLst>
              <a:ext uri="{FF2B5EF4-FFF2-40B4-BE49-F238E27FC236}">
                <a16:creationId xmlns:a16="http://schemas.microsoft.com/office/drawing/2014/main" id="{7C079886-9F4B-4DED-A840-F0C9FCB02D1F}"/>
              </a:ext>
            </a:extLst>
          </p:cNvPr>
          <p:cNvSpPr>
            <a:spLocks noChangeShapeType="1"/>
          </p:cNvSpPr>
          <p:nvPr/>
        </p:nvSpPr>
        <p:spPr bwMode="auto">
          <a:xfrm rot="19260622">
            <a:off x="5791200" y="5002160"/>
            <a:ext cx="5334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933" name="Line 21">
            <a:extLst>
              <a:ext uri="{FF2B5EF4-FFF2-40B4-BE49-F238E27FC236}">
                <a16:creationId xmlns:a16="http://schemas.microsoft.com/office/drawing/2014/main" id="{6ABCE677-6166-4744-ABDD-8F9DCF9179BD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363056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rrow: Right 24">
            <a:extLst>
              <a:ext uri="{FF2B5EF4-FFF2-40B4-BE49-F238E27FC236}">
                <a16:creationId xmlns:a16="http://schemas.microsoft.com/office/drawing/2014/main" id="{223E65E3-E5D3-4D83-B750-8B2C391EE582}"/>
              </a:ext>
            </a:extLst>
          </p:cNvPr>
          <p:cNvSpPr/>
          <p:nvPr/>
        </p:nvSpPr>
        <p:spPr>
          <a:xfrm>
            <a:off x="6776053" y="2382032"/>
            <a:ext cx="620455" cy="6737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A239FD3F-FEBD-4D16-BE75-EF9AA51B4171}"/>
              </a:ext>
            </a:extLst>
          </p:cNvPr>
          <p:cNvSpPr/>
          <p:nvPr/>
        </p:nvSpPr>
        <p:spPr>
          <a:xfrm>
            <a:off x="4490046" y="2377112"/>
            <a:ext cx="620455" cy="6737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48D0E3-F253-4891-97FB-9104AEB3BF17}"/>
              </a:ext>
            </a:extLst>
          </p:cNvPr>
          <p:cNvSpPr/>
          <p:nvPr/>
        </p:nvSpPr>
        <p:spPr>
          <a:xfrm>
            <a:off x="436900" y="461805"/>
            <a:ext cx="66992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MT"/>
              </a:rPr>
              <a:t>Filtering in frequency Domain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952CF7E-EB6A-4AFA-A6C0-1AFA8A147571}"/>
              </a:ext>
            </a:extLst>
          </p:cNvPr>
          <p:cNvSpPr/>
          <p:nvPr/>
        </p:nvSpPr>
        <p:spPr>
          <a:xfrm>
            <a:off x="2272869" y="2382024"/>
            <a:ext cx="620455" cy="6737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D21A9C8-1E5F-454C-882C-C060AD7BEB7C}"/>
              </a:ext>
            </a:extLst>
          </p:cNvPr>
          <p:cNvSpPr/>
          <p:nvPr/>
        </p:nvSpPr>
        <p:spPr>
          <a:xfrm>
            <a:off x="9152908" y="2377653"/>
            <a:ext cx="512773" cy="6737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FEC82C-3524-4639-970C-A240BD580618}"/>
              </a:ext>
            </a:extLst>
          </p:cNvPr>
          <p:cNvSpPr/>
          <p:nvPr/>
        </p:nvSpPr>
        <p:spPr>
          <a:xfrm>
            <a:off x="2882505" y="1989716"/>
            <a:ext cx="1748631" cy="14174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Fourier Transform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A2DE88-3B82-4D0F-BA6C-EE2C63FB2348}"/>
              </a:ext>
            </a:extLst>
          </p:cNvPr>
          <p:cNvSpPr/>
          <p:nvPr/>
        </p:nvSpPr>
        <p:spPr>
          <a:xfrm>
            <a:off x="5107664" y="2018905"/>
            <a:ext cx="1748631" cy="14174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Filtering </a:t>
            </a:r>
            <a:r>
              <a:rPr lang="en-US" sz="2800" b="1" dirty="0">
                <a:solidFill>
                  <a:srgbClr val="FFFF00"/>
                </a:solidFill>
              </a:rPr>
              <a:t>H(</a:t>
            </a:r>
            <a:r>
              <a:rPr lang="en-US" sz="2800" b="1" dirty="0" err="1">
                <a:solidFill>
                  <a:srgbClr val="FFFF00"/>
                </a:solidFill>
              </a:rPr>
              <a:t>u,v</a:t>
            </a:r>
            <a:r>
              <a:rPr lang="en-US" sz="28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33CAD8-DE31-4ECF-9DFD-D697F5E770C1}"/>
              </a:ext>
            </a:extLst>
          </p:cNvPr>
          <p:cNvSpPr/>
          <p:nvPr/>
        </p:nvSpPr>
        <p:spPr>
          <a:xfrm>
            <a:off x="7380914" y="2018907"/>
            <a:ext cx="1748631" cy="141746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Inverse Fourier Transform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3E7DE2-57E1-42B2-923C-BF81E7E8DC25}"/>
              </a:ext>
            </a:extLst>
          </p:cNvPr>
          <p:cNvSpPr txBox="1"/>
          <p:nvPr/>
        </p:nvSpPr>
        <p:spPr>
          <a:xfrm>
            <a:off x="702664" y="4030705"/>
            <a:ext cx="1698574" cy="520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Image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1030F8-7792-4C5B-93B7-778008DD6483}"/>
              </a:ext>
            </a:extLst>
          </p:cNvPr>
          <p:cNvSpPr txBox="1"/>
          <p:nvPr/>
        </p:nvSpPr>
        <p:spPr>
          <a:xfrm>
            <a:off x="10041133" y="4095046"/>
            <a:ext cx="1834642" cy="95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Enhanced Image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5ECCD2-C0F6-481A-B830-F8E7EEFDDF3C}"/>
              </a:ext>
            </a:extLst>
          </p:cNvPr>
          <p:cNvSpPr/>
          <p:nvPr/>
        </p:nvSpPr>
        <p:spPr>
          <a:xfrm>
            <a:off x="188979" y="2185831"/>
            <a:ext cx="2212259" cy="10913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Pre-processing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B6BEAF6-6BF0-4729-A4B3-FD56ACB41681}"/>
              </a:ext>
            </a:extLst>
          </p:cNvPr>
          <p:cNvSpPr/>
          <p:nvPr/>
        </p:nvSpPr>
        <p:spPr>
          <a:xfrm>
            <a:off x="9699550" y="2177839"/>
            <a:ext cx="2212259" cy="10913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Post-processing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3A05E03B-AEF6-47E7-89A3-CA526C04D17C}"/>
              </a:ext>
            </a:extLst>
          </p:cNvPr>
          <p:cNvSpPr/>
          <p:nvPr/>
        </p:nvSpPr>
        <p:spPr>
          <a:xfrm rot="16200000">
            <a:off x="882195" y="3355412"/>
            <a:ext cx="825826" cy="6737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B8BB7C92-C7F1-4060-9D20-E9023BE13228}"/>
              </a:ext>
            </a:extLst>
          </p:cNvPr>
          <p:cNvSpPr/>
          <p:nvPr/>
        </p:nvSpPr>
        <p:spPr>
          <a:xfrm rot="5400000">
            <a:off x="10444245" y="3345266"/>
            <a:ext cx="825826" cy="6737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EC18A2-AF79-4C43-83D4-526847B6D786}"/>
              </a:ext>
            </a:extLst>
          </p:cNvPr>
          <p:cNvSpPr txBox="1"/>
          <p:nvPr/>
        </p:nvSpPr>
        <p:spPr>
          <a:xfrm>
            <a:off x="1671484" y="3431458"/>
            <a:ext cx="729754" cy="375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f(x, y)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F87133-A405-455E-BCE3-6138635D3378}"/>
              </a:ext>
            </a:extLst>
          </p:cNvPr>
          <p:cNvSpPr txBox="1"/>
          <p:nvPr/>
        </p:nvSpPr>
        <p:spPr>
          <a:xfrm>
            <a:off x="4465242" y="3485535"/>
            <a:ext cx="841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F(u, v)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5C3D7A-2FE0-4BA3-A3D0-C7BEACA50DB3}"/>
              </a:ext>
            </a:extLst>
          </p:cNvPr>
          <p:cNvSpPr txBox="1"/>
          <p:nvPr/>
        </p:nvSpPr>
        <p:spPr>
          <a:xfrm>
            <a:off x="6416946" y="3470786"/>
            <a:ext cx="1527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H(u, v)F(u, v)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0AA2AE-4C45-42D3-86A7-92CE7281D768}"/>
              </a:ext>
            </a:extLst>
          </p:cNvPr>
          <p:cNvSpPr txBox="1"/>
          <p:nvPr/>
        </p:nvSpPr>
        <p:spPr>
          <a:xfrm>
            <a:off x="9838541" y="3652298"/>
            <a:ext cx="807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g(x, y)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31F6A22-CDF9-456E-98BD-A814385802A0}"/>
              </a:ext>
            </a:extLst>
          </p:cNvPr>
          <p:cNvCxnSpPr/>
          <p:nvPr/>
        </p:nvCxnSpPr>
        <p:spPr>
          <a:xfrm>
            <a:off x="4896464" y="3087328"/>
            <a:ext cx="0" cy="471949"/>
          </a:xfrm>
          <a:prstGeom prst="line">
            <a:avLst/>
          </a:prstGeom>
          <a:ln w="444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13B6684-2299-4280-AD5E-B5A78324416B}"/>
              </a:ext>
            </a:extLst>
          </p:cNvPr>
          <p:cNvCxnSpPr/>
          <p:nvPr/>
        </p:nvCxnSpPr>
        <p:spPr>
          <a:xfrm>
            <a:off x="7251287" y="3043086"/>
            <a:ext cx="0" cy="471949"/>
          </a:xfrm>
          <a:prstGeom prst="line">
            <a:avLst/>
          </a:prstGeom>
          <a:ln w="444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6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5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66D437F-3C37-4D73-9DD0-BE74DA4F2E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2393" y="247138"/>
            <a:ext cx="10515600" cy="863907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Frequency Domain Filtering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2F79035-EE3E-4D1A-8B80-27C459AB0F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Steps of filtering in the frequency domain 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dirty="0"/>
              <a:t>Calculate the DFT of the image f 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dirty="0"/>
              <a:t>Generate a frequency domain filter H</a:t>
            </a:r>
          </a:p>
          <a:p>
            <a:pPr marL="1371600" lvl="2" indent="-457200">
              <a:buFontTx/>
              <a:buChar char="–"/>
            </a:pPr>
            <a:r>
              <a:rPr lang="en-US" altLang="en-US" dirty="0"/>
              <a:t>H and F should have the same size</a:t>
            </a:r>
          </a:p>
          <a:p>
            <a:pPr marL="1371600" lvl="2" indent="-457200">
              <a:buFontTx/>
              <a:buChar char="–"/>
            </a:pPr>
            <a:r>
              <a:rPr lang="en-US" altLang="en-US" dirty="0"/>
              <a:t>H should NOT be centered. Centered H is for displaying purpose only. </a:t>
            </a:r>
          </a:p>
          <a:p>
            <a:pPr marL="1371600" lvl="2" indent="-457200">
              <a:buFontTx/>
              <a:buChar char="–"/>
            </a:pPr>
            <a:r>
              <a:rPr lang="en-US" altLang="en-US" dirty="0"/>
              <a:t>If H is centered, F needs to be centered too and some post-processing is required (textbook pp158-159)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dirty="0"/>
              <a:t>Multiply F by H (element by element)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dirty="0"/>
              <a:t>Take the </a:t>
            </a:r>
            <a:r>
              <a:rPr lang="en-US" altLang="en-US" dirty="0">
                <a:solidFill>
                  <a:srgbClr val="FF0000"/>
                </a:solidFill>
              </a:rPr>
              <a:t>real part</a:t>
            </a:r>
            <a:r>
              <a:rPr lang="en-US" altLang="en-US" dirty="0"/>
              <a:t> of the IDFT  </a:t>
            </a:r>
          </a:p>
          <a:p>
            <a:pPr marL="990600" lvl="1" indent="-533400">
              <a:buFontTx/>
              <a:buAutoNum type="arabicPeriod"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C9A61-FA8E-4C7F-B962-A7FA3CDBC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716" y="1253331"/>
            <a:ext cx="10515600" cy="5412940"/>
          </a:xfrm>
        </p:spPr>
        <p:txBody>
          <a:bodyPr>
            <a:noAutofit/>
          </a:bodyPr>
          <a:lstStyle/>
          <a:p>
            <a:r>
              <a:rPr lang="en-US" dirty="0"/>
              <a:t>Do some pre – processing an image in spatial domain, means increase its contrast or brightness.</a:t>
            </a:r>
          </a:p>
          <a:p>
            <a:r>
              <a:rPr lang="en-US" dirty="0"/>
              <a:t>Take DFT of image.</a:t>
            </a:r>
          </a:p>
          <a:p>
            <a:r>
              <a:rPr lang="en-US" dirty="0"/>
              <a:t>Shift the </a:t>
            </a:r>
            <a:r>
              <a:rPr lang="en-US" b="1" dirty="0"/>
              <a:t>DFT</a:t>
            </a:r>
            <a:r>
              <a:rPr lang="en-US" dirty="0"/>
              <a:t> from to the corners to the center.</a:t>
            </a:r>
          </a:p>
          <a:p>
            <a:r>
              <a:rPr lang="en-US" dirty="0"/>
              <a:t>Apply filtering, means we will multiply the Fourier transform by a filter function  </a:t>
            </a:r>
            <a:r>
              <a:rPr lang="en-US" b="1" dirty="0"/>
              <a:t>H(</a:t>
            </a:r>
            <a:r>
              <a:rPr lang="en-US" b="1" dirty="0" err="1"/>
              <a:t>u,v</a:t>
            </a:r>
            <a:r>
              <a:rPr lang="en-US" b="1" dirty="0"/>
              <a:t>)</a:t>
            </a:r>
            <a:r>
              <a:rPr lang="en-US" dirty="0"/>
              <a:t>.</a:t>
            </a:r>
          </a:p>
          <a:p>
            <a:r>
              <a:rPr lang="en-US" dirty="0"/>
              <a:t>Shift the</a:t>
            </a:r>
            <a:r>
              <a:rPr lang="en-US" b="1" dirty="0"/>
              <a:t> DFT </a:t>
            </a:r>
            <a:r>
              <a:rPr lang="en-US" dirty="0"/>
              <a:t>from center to the corners.</a:t>
            </a:r>
          </a:p>
          <a:p>
            <a:r>
              <a:rPr lang="en-US" dirty="0"/>
              <a:t>take to </a:t>
            </a:r>
            <a:r>
              <a:rPr lang="en-US" b="1" dirty="0"/>
              <a:t>IDFT</a:t>
            </a:r>
            <a:r>
              <a:rPr lang="en-US" dirty="0"/>
              <a:t>, to bring the result back from</a:t>
            </a:r>
          </a:p>
          <a:p>
            <a:r>
              <a:rPr lang="en-US" dirty="0"/>
              <a:t>frequency domain to spatial domain</a:t>
            </a:r>
          </a:p>
          <a:p>
            <a:r>
              <a:rPr lang="en-US" dirty="0"/>
              <a:t>Post processing is optional, just like pre processing , in which we just increase the appearance of image.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4AE5D1-4301-47F2-9CE6-30BFF97064F4}"/>
              </a:ext>
            </a:extLst>
          </p:cNvPr>
          <p:cNvSpPr txBox="1"/>
          <p:nvPr/>
        </p:nvSpPr>
        <p:spPr>
          <a:xfrm>
            <a:off x="403122" y="373625"/>
            <a:ext cx="5073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Steps of filtering</a:t>
            </a:r>
          </a:p>
        </p:txBody>
      </p:sp>
    </p:spTree>
    <p:extLst>
      <p:ext uri="{BB962C8B-B14F-4D97-AF65-F5344CB8AC3E}">
        <p14:creationId xmlns:p14="http://schemas.microsoft.com/office/powerpoint/2010/main" val="370953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FF6C7E-7BC4-4A08-BE29-6419CEC9653B}"/>
              </a:ext>
            </a:extLst>
          </p:cNvPr>
          <p:cNvSpPr txBox="1"/>
          <p:nvPr/>
        </p:nvSpPr>
        <p:spPr>
          <a:xfrm>
            <a:off x="471948" y="452284"/>
            <a:ext cx="403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Types of Filters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A65637-8309-46C3-952F-AE2DF2E3C95A}"/>
              </a:ext>
            </a:extLst>
          </p:cNvPr>
          <p:cNvSpPr txBox="1"/>
          <p:nvPr/>
        </p:nvSpPr>
        <p:spPr>
          <a:xfrm>
            <a:off x="1514168" y="1946787"/>
            <a:ext cx="560438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Ideal </a:t>
            </a:r>
            <a:r>
              <a:rPr lang="en-US" sz="2800" dirty="0" err="1"/>
              <a:t>HighPass</a:t>
            </a:r>
            <a:r>
              <a:rPr lang="en-US" sz="2800" dirty="0"/>
              <a:t> Filter.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Ideal </a:t>
            </a:r>
            <a:r>
              <a:rPr lang="en-US" sz="2800" dirty="0" err="1"/>
              <a:t>LowPass</a:t>
            </a:r>
            <a:r>
              <a:rPr lang="en-US" sz="2800" dirty="0"/>
              <a:t> Filter.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Gaussian </a:t>
            </a:r>
            <a:r>
              <a:rPr lang="en-US" sz="2800" dirty="0" err="1"/>
              <a:t>HighPass</a:t>
            </a:r>
            <a:r>
              <a:rPr lang="en-US" sz="2800" dirty="0"/>
              <a:t> Filter.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Gaussian </a:t>
            </a:r>
            <a:r>
              <a:rPr lang="en-US" sz="2800" dirty="0" err="1"/>
              <a:t>LowPass</a:t>
            </a:r>
            <a:r>
              <a:rPr lang="en-US" sz="2800" dirty="0"/>
              <a:t> Filter.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90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>
            <a:extLst>
              <a:ext uri="{FF2B5EF4-FFF2-40B4-BE49-F238E27FC236}">
                <a16:creationId xmlns:a16="http://schemas.microsoft.com/office/drawing/2014/main" id="{B7DE7C74-0D7B-401B-B3F2-4CA32F017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730" y="509588"/>
            <a:ext cx="78105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altLang="en-US" sz="3200" b="1" dirty="0">
                <a:solidFill>
                  <a:srgbClr val="FF0000"/>
                </a:solidFill>
              </a:rPr>
              <a:t>Ideal Lowpass Filters</a:t>
            </a:r>
          </a:p>
        </p:txBody>
      </p:sp>
      <p:graphicFrame>
        <p:nvGraphicFramePr>
          <p:cNvPr id="3" name="Object 34">
            <a:extLst>
              <a:ext uri="{FF2B5EF4-FFF2-40B4-BE49-F238E27FC236}">
                <a16:creationId xmlns:a16="http://schemas.microsoft.com/office/drawing/2014/main" id="{0C93D50C-D6D9-43A9-821A-365B9554B8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185938"/>
              </p:ext>
            </p:extLst>
          </p:nvPr>
        </p:nvGraphicFramePr>
        <p:xfrm>
          <a:off x="2249487" y="4691063"/>
          <a:ext cx="3905443" cy="856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3" imgW="2171520" imgH="482400" progId="Equation.DSMT4">
                  <p:embed/>
                </p:oleObj>
              </mc:Choice>
              <mc:Fallback>
                <p:oleObj name="Equation" r:id="rId3" imgW="2171520" imgH="482400" progId="Equation.DSMT4">
                  <p:embed/>
                  <p:pic>
                    <p:nvPicPr>
                      <p:cNvPr id="1026" name="Object 34">
                        <a:extLst>
                          <a:ext uri="{FF2B5EF4-FFF2-40B4-BE49-F238E27FC236}">
                            <a16:creationId xmlns:a16="http://schemas.microsoft.com/office/drawing/2014/main" id="{6C1A6E46-F506-48A3-B93E-E129ED4EF8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9487" y="4691063"/>
                        <a:ext cx="3905443" cy="8563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5">
            <a:extLst>
              <a:ext uri="{FF2B5EF4-FFF2-40B4-BE49-F238E27FC236}">
                <a16:creationId xmlns:a16="http://schemas.microsoft.com/office/drawing/2014/main" id="{E46EAA14-373F-48AE-8647-3C8BB787B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6313" y="2454275"/>
            <a:ext cx="3257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/>
              <a:t>&gt;&gt; [f1,f2] = </a:t>
            </a:r>
            <a:r>
              <a:rPr lang="en-US" altLang="en-US" sz="1000" dirty="0" err="1"/>
              <a:t>freqspace</a:t>
            </a:r>
            <a:r>
              <a:rPr lang="en-US" altLang="en-US" sz="1000" dirty="0"/>
              <a:t>(256,'meshgrid');</a:t>
            </a:r>
          </a:p>
          <a:p>
            <a:r>
              <a:rPr lang="en-US" altLang="en-US" sz="1000" dirty="0"/>
              <a:t>&gt;&gt; H = zeros(256,256); d = sqrt(f1.^2 + f2.^2) &lt; 0.5;</a:t>
            </a:r>
          </a:p>
          <a:p>
            <a:r>
              <a:rPr lang="en-US" altLang="en-US" sz="1000" dirty="0"/>
              <a:t>&gt;&gt; H(d) = 1;</a:t>
            </a:r>
          </a:p>
          <a:p>
            <a:r>
              <a:rPr lang="en-US" altLang="en-US" sz="1000" dirty="0"/>
              <a:t>&gt;&gt; figure; </a:t>
            </a:r>
            <a:r>
              <a:rPr lang="en-US" altLang="en-US" sz="1000" dirty="0" err="1"/>
              <a:t>imshow</a:t>
            </a:r>
            <a:r>
              <a:rPr lang="en-US" altLang="en-US" sz="1000" dirty="0"/>
              <a:t>(H);</a:t>
            </a:r>
          </a:p>
        </p:txBody>
      </p:sp>
      <p:pic>
        <p:nvPicPr>
          <p:cNvPr id="5" name="Picture 36">
            <a:extLst>
              <a:ext uri="{FF2B5EF4-FFF2-40B4-BE49-F238E27FC236}">
                <a16:creationId xmlns:a16="http://schemas.microsoft.com/office/drawing/2014/main" id="{363A0E79-A0D3-4EAC-B647-B8FFA0CEC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198688"/>
            <a:ext cx="1622425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7">
            <a:extLst>
              <a:ext uri="{FF2B5EF4-FFF2-40B4-BE49-F238E27FC236}">
                <a16:creationId xmlns:a16="http://schemas.microsoft.com/office/drawing/2014/main" id="{B3223965-AEA4-4E40-B5AF-027F9FC89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4241800"/>
            <a:ext cx="16383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2">
            <a:extLst>
              <a:ext uri="{FF2B5EF4-FFF2-40B4-BE49-F238E27FC236}">
                <a16:creationId xmlns:a16="http://schemas.microsoft.com/office/drawing/2014/main" id="{A92835AC-43D2-4AA4-9AEA-8BC64E8F1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3998913"/>
            <a:ext cx="12875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/>
              <a:t>Separable</a:t>
            </a:r>
          </a:p>
        </p:txBody>
      </p:sp>
      <p:sp>
        <p:nvSpPr>
          <p:cNvPr id="8" name="Text Box 33">
            <a:extLst>
              <a:ext uri="{FF2B5EF4-FFF2-40B4-BE49-F238E27FC236}">
                <a16:creationId xmlns:a16="http://schemas.microsoft.com/office/drawing/2014/main" id="{39F075A9-0281-4CDB-8C01-E50EECB18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1970088"/>
            <a:ext cx="17876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/>
              <a:t>Non-separable</a:t>
            </a:r>
          </a:p>
        </p:txBody>
      </p:sp>
      <p:sp>
        <p:nvSpPr>
          <p:cNvPr id="9" name="Rectangle 38">
            <a:extLst>
              <a:ext uri="{FF2B5EF4-FFF2-40B4-BE49-F238E27FC236}">
                <a16:creationId xmlns:a16="http://schemas.microsoft.com/office/drawing/2014/main" id="{5E71BB81-4DD7-4A4B-B7BB-47FB4D686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6313" y="4540556"/>
            <a:ext cx="3257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/>
              <a:t>&gt;&gt; [f1,f2] = </a:t>
            </a:r>
            <a:r>
              <a:rPr lang="en-US" altLang="en-US" sz="1000" dirty="0" err="1"/>
              <a:t>freqspace</a:t>
            </a:r>
            <a:r>
              <a:rPr lang="en-US" altLang="en-US" sz="1000" dirty="0"/>
              <a:t>(256,'meshgrid');</a:t>
            </a:r>
          </a:p>
          <a:p>
            <a:r>
              <a:rPr lang="en-US" altLang="en-US" sz="1000" dirty="0"/>
              <a:t>&gt;&gt; H = zeros(256,256); d = abs(f1)&lt;0.5 &amp; abs(f2)&lt;0.5;</a:t>
            </a:r>
          </a:p>
          <a:p>
            <a:r>
              <a:rPr lang="en-US" altLang="en-US" sz="1000" dirty="0"/>
              <a:t>&gt;&gt; H(d) = 1;</a:t>
            </a:r>
          </a:p>
          <a:p>
            <a:r>
              <a:rPr lang="en-US" altLang="en-US" sz="1000" dirty="0"/>
              <a:t>&gt;&gt; figure; </a:t>
            </a:r>
            <a:r>
              <a:rPr lang="en-US" altLang="en-US" sz="1000" dirty="0" err="1"/>
              <a:t>imshow</a:t>
            </a:r>
            <a:r>
              <a:rPr lang="en-US" altLang="en-US" sz="1000" dirty="0"/>
              <a:t>(H);</a:t>
            </a:r>
          </a:p>
        </p:txBody>
      </p:sp>
      <p:graphicFrame>
        <p:nvGraphicFramePr>
          <p:cNvPr id="10" name="Object 39">
            <a:extLst>
              <a:ext uri="{FF2B5EF4-FFF2-40B4-BE49-F238E27FC236}">
                <a16:creationId xmlns:a16="http://schemas.microsoft.com/office/drawing/2014/main" id="{08235BAE-5FD1-4238-92E3-DF22BBC23C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748410"/>
              </p:ext>
            </p:extLst>
          </p:nvPr>
        </p:nvGraphicFramePr>
        <p:xfrm>
          <a:off x="2133600" y="2493963"/>
          <a:ext cx="3163888" cy="856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7" imgW="1942920" imgH="533160" progId="Equation.DSMT4">
                  <p:embed/>
                </p:oleObj>
              </mc:Choice>
              <mc:Fallback>
                <p:oleObj name="Equation" r:id="rId7" imgW="1942920" imgH="533160" progId="Equation.DSMT4">
                  <p:embed/>
                  <p:pic>
                    <p:nvPicPr>
                      <p:cNvPr id="1027" name="Object 39">
                        <a:extLst>
                          <a:ext uri="{FF2B5EF4-FFF2-40B4-BE49-F238E27FC236}">
                            <a16:creationId xmlns:a16="http://schemas.microsoft.com/office/drawing/2014/main" id="{D98A2161-C0F2-43D5-9F2C-2382D4D416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493963"/>
                        <a:ext cx="3163888" cy="8563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007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3">
            <a:extLst>
              <a:ext uri="{FF2B5EF4-FFF2-40B4-BE49-F238E27FC236}">
                <a16:creationId xmlns:a16="http://schemas.microsoft.com/office/drawing/2014/main" id="{CEFEE2C0-6F99-43CE-87AF-B01FFD02AC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1329" y="1187245"/>
            <a:ext cx="9670026" cy="4983162"/>
          </a:xfrm>
        </p:spPr>
        <p:txBody>
          <a:bodyPr/>
          <a:lstStyle/>
          <a:p>
            <a:pPr lvl="1" eaLnBrk="1" hangingPunct="1"/>
            <a:endParaRPr lang="en-US" altLang="en-US" sz="2000" dirty="0"/>
          </a:p>
          <a:p>
            <a:pPr lvl="1" eaLnBrk="1" hangingPunct="1"/>
            <a:endParaRPr lang="en-US" altLang="en-US" sz="2000" dirty="0"/>
          </a:p>
          <a:p>
            <a:pPr lvl="1" eaLnBrk="1" hangingPunct="1"/>
            <a:r>
              <a:rPr lang="en-US" altLang="en-US" sz="2000" dirty="0"/>
              <a:t>Cut off all high-frequency components of the Fourier transform that are at a distance greater than a specified distance D</a:t>
            </a:r>
            <a:r>
              <a:rPr lang="en-US" altLang="en-US" sz="2000" baseline="-25000" dirty="0"/>
              <a:t>0</a:t>
            </a:r>
            <a:r>
              <a:rPr lang="en-US" altLang="en-US" sz="2000" dirty="0"/>
              <a:t> (</a:t>
            </a:r>
            <a:r>
              <a:rPr lang="en-US" altLang="en-US" sz="2000" dirty="0">
                <a:solidFill>
                  <a:srgbClr val="FF0000"/>
                </a:solidFill>
              </a:rPr>
              <a:t>cut off frequency</a:t>
            </a:r>
            <a:r>
              <a:rPr lang="en-US" altLang="en-US" sz="2000" dirty="0"/>
              <a:t>) from the origin of the (centered) transform</a:t>
            </a:r>
          </a:p>
          <a:p>
            <a:pPr lvl="1" eaLnBrk="1" hangingPunct="1"/>
            <a:r>
              <a:rPr lang="en-US" altLang="en-US" sz="2000" dirty="0"/>
              <a:t>The transfer function (frequency domain filter) is defined by</a:t>
            </a:r>
          </a:p>
          <a:p>
            <a:pPr lvl="1" eaLnBrk="1" hangingPunct="1"/>
            <a:r>
              <a:rPr lang="en-US" altLang="en-US" sz="2000" dirty="0"/>
              <a:t>D(</a:t>
            </a:r>
            <a:r>
              <a:rPr lang="en-US" altLang="en-US" sz="2000" dirty="0" err="1"/>
              <a:t>u,v</a:t>
            </a:r>
            <a:r>
              <a:rPr lang="en-US" altLang="en-US" sz="2000" dirty="0"/>
              <a:t>) is the distance from point (</a:t>
            </a:r>
            <a:r>
              <a:rPr lang="en-US" altLang="en-US" sz="2000" dirty="0" err="1"/>
              <a:t>u,v</a:t>
            </a:r>
            <a:r>
              <a:rPr lang="en-US" altLang="en-US" sz="2000" dirty="0"/>
              <a:t>) to the origin (center) of the frequency domain filter</a:t>
            </a:r>
          </a:p>
          <a:p>
            <a:pPr lvl="1" eaLnBrk="1" hangingPunct="1"/>
            <a:endParaRPr lang="en-US" altLang="en-US" sz="2000" dirty="0"/>
          </a:p>
          <a:p>
            <a:pPr lvl="1" eaLnBrk="1" hangingPunct="1"/>
            <a:endParaRPr lang="en-US" altLang="en-US" sz="2000" dirty="0"/>
          </a:p>
          <a:p>
            <a:pPr lvl="1" eaLnBrk="1" hangingPunct="1"/>
            <a:r>
              <a:rPr lang="en-US" altLang="en-US" sz="2000" dirty="0"/>
              <a:t>Usually, the image to be filtered is even-sized, in this case, the center of the filter is (M/2,N/2). Then the distance D(</a:t>
            </a:r>
            <a:r>
              <a:rPr lang="en-US" altLang="en-US" sz="2000" dirty="0" err="1"/>
              <a:t>u,v</a:t>
            </a:r>
            <a:r>
              <a:rPr lang="en-US" altLang="en-US" sz="2000" dirty="0"/>
              <a:t>) can be obtained by </a:t>
            </a:r>
          </a:p>
        </p:txBody>
      </p:sp>
      <p:graphicFrame>
        <p:nvGraphicFramePr>
          <p:cNvPr id="3074" name="Object 4">
            <a:extLst>
              <a:ext uri="{FF2B5EF4-FFF2-40B4-BE49-F238E27FC236}">
                <a16:creationId xmlns:a16="http://schemas.microsoft.com/office/drawing/2014/main" id="{82743A53-C2A4-4B30-BC0F-91C8876AE3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646021"/>
              </p:ext>
            </p:extLst>
          </p:nvPr>
        </p:nvGraphicFramePr>
        <p:xfrm>
          <a:off x="3581041" y="3466896"/>
          <a:ext cx="4305251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3" imgW="1993680" imgH="482400" progId="Equation.3">
                  <p:embed/>
                </p:oleObj>
              </mc:Choice>
              <mc:Fallback>
                <p:oleObj name="Equation" r:id="rId3" imgW="1993680" imgH="482400" progId="Equation.3">
                  <p:embed/>
                  <p:pic>
                    <p:nvPicPr>
                      <p:cNvPr id="3074" name="Object 4">
                        <a:extLst>
                          <a:ext uri="{FF2B5EF4-FFF2-40B4-BE49-F238E27FC236}">
                            <a16:creationId xmlns:a16="http://schemas.microsoft.com/office/drawing/2014/main" id="{82743A53-C2A4-4B30-BC0F-91C8876AE3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041" y="3466896"/>
                        <a:ext cx="4305251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5">
            <a:extLst>
              <a:ext uri="{FF2B5EF4-FFF2-40B4-BE49-F238E27FC236}">
                <a16:creationId xmlns:a16="http://schemas.microsoft.com/office/drawing/2014/main" id="{F2C60EBB-ACC4-4403-9E98-C73DAA202E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97338"/>
              </p:ext>
            </p:extLst>
          </p:nvPr>
        </p:nvGraphicFramePr>
        <p:xfrm>
          <a:off x="3066692" y="5383009"/>
          <a:ext cx="5430062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5" imgW="2514600" imgH="228600" progId="Equation.3">
                  <p:embed/>
                </p:oleObj>
              </mc:Choice>
              <mc:Fallback>
                <p:oleObj name="Equation" r:id="rId5" imgW="2514600" imgH="228600" progId="Equation.3">
                  <p:embed/>
                  <p:pic>
                    <p:nvPicPr>
                      <p:cNvPr id="3075" name="Object 5">
                        <a:extLst>
                          <a:ext uri="{FF2B5EF4-FFF2-40B4-BE49-F238E27FC236}">
                            <a16:creationId xmlns:a16="http://schemas.microsoft.com/office/drawing/2014/main" id="{F2C60EBB-ACC4-4403-9E98-C73DAA202E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6692" y="5383009"/>
                        <a:ext cx="5430062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D0207BD-E3C3-46E3-A74C-A9E29AE1C902}"/>
              </a:ext>
            </a:extLst>
          </p:cNvPr>
          <p:cNvSpPr/>
          <p:nvPr/>
        </p:nvSpPr>
        <p:spPr>
          <a:xfrm>
            <a:off x="678279" y="510967"/>
            <a:ext cx="46045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</a:rPr>
              <a:t>Ideal lowpass filters (ILPF)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3">
            <a:extLst>
              <a:ext uri="{FF2B5EF4-FFF2-40B4-BE49-F238E27FC236}">
                <a16:creationId xmlns:a16="http://schemas.microsoft.com/office/drawing/2014/main" id="{EE0F4D6C-BA05-4602-9882-42D576B7F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8" y="554038"/>
            <a:ext cx="78105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altLang="en-US" sz="3200" b="1" dirty="0">
                <a:solidFill>
                  <a:srgbClr val="FF0000"/>
                </a:solidFill>
              </a:rPr>
              <a:t>Butterworth Lowpass Filter</a:t>
            </a:r>
          </a:p>
        </p:txBody>
      </p:sp>
      <p:graphicFrame>
        <p:nvGraphicFramePr>
          <p:cNvPr id="2050" name="Object 12">
            <a:extLst>
              <a:ext uri="{FF2B5EF4-FFF2-40B4-BE49-F238E27FC236}">
                <a16:creationId xmlns:a16="http://schemas.microsoft.com/office/drawing/2014/main" id="{6E863F63-72A4-4BCE-8F00-9154C714FB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149303"/>
              </p:ext>
            </p:extLst>
          </p:nvPr>
        </p:nvGraphicFramePr>
        <p:xfrm>
          <a:off x="3593985" y="1710813"/>
          <a:ext cx="3533892" cy="106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3" imgW="1866600" imgH="571320" progId="Equation.DSMT4">
                  <p:embed/>
                </p:oleObj>
              </mc:Choice>
              <mc:Fallback>
                <p:oleObj name="Equation" r:id="rId3" imgW="1866600" imgH="571320" progId="Equation.DSMT4">
                  <p:embed/>
                  <p:pic>
                    <p:nvPicPr>
                      <p:cNvPr id="2050" name="Object 12">
                        <a:extLst>
                          <a:ext uri="{FF2B5EF4-FFF2-40B4-BE49-F238E27FC236}">
                            <a16:creationId xmlns:a16="http://schemas.microsoft.com/office/drawing/2014/main" id="{6E863F63-72A4-4BCE-8F00-9154C714FB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3985" y="1710813"/>
                        <a:ext cx="3533892" cy="1066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5" name="Picture 13">
            <a:extLst>
              <a:ext uri="{FF2B5EF4-FFF2-40B4-BE49-F238E27FC236}">
                <a16:creationId xmlns:a16="http://schemas.microsoft.com/office/drawing/2014/main" id="{EE4C286E-7364-4A4C-BA05-E5EFA294F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520" y="3224982"/>
            <a:ext cx="7180699" cy="306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Line 14">
            <a:extLst>
              <a:ext uri="{FF2B5EF4-FFF2-40B4-BE49-F238E27FC236}">
                <a16:creationId xmlns:a16="http://schemas.microsoft.com/office/drawing/2014/main" id="{6FC0615A-5419-4E8A-8F7A-F5E75EEE95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30274" y="3429000"/>
            <a:ext cx="559765" cy="84772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Text Box 15">
            <a:extLst>
              <a:ext uri="{FF2B5EF4-FFF2-40B4-BE49-F238E27FC236}">
                <a16:creationId xmlns:a16="http://schemas.microsoft.com/office/drawing/2014/main" id="{1C5F029A-A12F-4B96-9AA5-9F0AB3F1E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9497" y="2466159"/>
            <a:ext cx="227460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>
                <a:solidFill>
                  <a:srgbClr val="FF0000"/>
                </a:solidFill>
              </a:rPr>
              <a:t>As order increases the frequency response approaches ideal LPF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6" grpId="0" animBg="1"/>
      <p:bldP spid="20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CD5C0D-2FE1-4127-85D5-7E03EE5F9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171" y="775855"/>
            <a:ext cx="9439361" cy="20277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0AABD6-D561-4A30-A2CD-937021A72D47}"/>
              </a:ext>
            </a:extLst>
          </p:cNvPr>
          <p:cNvSpPr txBox="1"/>
          <p:nvPr/>
        </p:nvSpPr>
        <p:spPr>
          <a:xfrm>
            <a:off x="240145" y="258618"/>
            <a:ext cx="4017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Spatial Domain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51E187-63C7-47B7-9986-DE8A3AFC31EE}"/>
              </a:ext>
            </a:extLst>
          </p:cNvPr>
          <p:cNvSpPr txBox="1"/>
          <p:nvPr/>
        </p:nvSpPr>
        <p:spPr>
          <a:xfrm>
            <a:off x="254004" y="2609274"/>
            <a:ext cx="4017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Frequency Domain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BD9BB3-9267-40AD-9893-F03FB630B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440" y="3091832"/>
            <a:ext cx="9348628" cy="355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F753DD7D-96E9-4925-9780-408140CB1D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4018" y="109401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Butterworth Lowpass Filters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89B6731-1CED-443A-AA23-5350B94D4C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15729" y="2133600"/>
            <a:ext cx="8229600" cy="2590800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A </a:t>
            </a:r>
            <a:r>
              <a:rPr lang="en-US" altLang="en-US" sz="2000" dirty="0" err="1"/>
              <a:t>butterworth</a:t>
            </a:r>
            <a:r>
              <a:rPr lang="en-US" altLang="en-US" sz="2000" dirty="0"/>
              <a:t> lowpass filter (BLPF) of order n with cutoff frequency at a distance D</a:t>
            </a:r>
            <a:r>
              <a:rPr lang="en-US" altLang="en-US" sz="2000" baseline="-25000" dirty="0"/>
              <a:t>0</a:t>
            </a:r>
            <a:r>
              <a:rPr lang="en-US" altLang="en-US" sz="2000" dirty="0"/>
              <a:t> from the origin is given by the following transfer function</a:t>
            </a:r>
          </a:p>
          <a:p>
            <a:pPr lvl="1" eaLnBrk="1" hangingPunct="1"/>
            <a:r>
              <a:rPr lang="en-US" altLang="en-US" dirty="0"/>
              <a:t>  </a:t>
            </a:r>
          </a:p>
          <a:p>
            <a:pPr lvl="1" eaLnBrk="1" hangingPunct="1"/>
            <a:endParaRPr lang="en-US" altLang="en-US" sz="1800" dirty="0"/>
          </a:p>
          <a:p>
            <a:pPr lvl="1" eaLnBrk="1" hangingPunct="1"/>
            <a:r>
              <a:rPr lang="en-US" altLang="en-US" sz="1800" dirty="0"/>
              <a:t>BLPF does not have a sharp discontinuity  </a:t>
            </a:r>
          </a:p>
          <a:p>
            <a:pPr lvl="1" eaLnBrk="1" hangingPunct="1"/>
            <a:r>
              <a:rPr lang="en-US" altLang="en-US" sz="1800" dirty="0"/>
              <a:t>For BLPF, the cutoff frequency is defined as the frequency at which the transfer function has value which is half of the maximum</a:t>
            </a:r>
          </a:p>
        </p:txBody>
      </p:sp>
      <p:graphicFrame>
        <p:nvGraphicFramePr>
          <p:cNvPr id="6146" name="Object 4">
            <a:extLst>
              <a:ext uri="{FF2B5EF4-FFF2-40B4-BE49-F238E27FC236}">
                <a16:creationId xmlns:a16="http://schemas.microsoft.com/office/drawing/2014/main" id="{5A029A3E-64D9-4481-BD3A-8D0EA7809F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401516"/>
              </p:ext>
            </p:extLst>
          </p:nvPr>
        </p:nvGraphicFramePr>
        <p:xfrm>
          <a:off x="2816225" y="2734333"/>
          <a:ext cx="25527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3" imgW="1752480" imgH="431640" progId="Equation.3">
                  <p:embed/>
                </p:oleObj>
              </mc:Choice>
              <mc:Fallback>
                <p:oleObj name="Equation" r:id="rId3" imgW="1752480" imgH="431640" progId="Equation.3">
                  <p:embed/>
                  <p:pic>
                    <p:nvPicPr>
                      <p:cNvPr id="6146" name="Object 4">
                        <a:extLst>
                          <a:ext uri="{FF2B5EF4-FFF2-40B4-BE49-F238E27FC236}">
                            <a16:creationId xmlns:a16="http://schemas.microsoft.com/office/drawing/2014/main" id="{5A029A3E-64D9-4481-BD3A-8D0EA7809F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225" y="2734333"/>
                        <a:ext cx="25527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3">
            <a:extLst>
              <a:ext uri="{FF2B5EF4-FFF2-40B4-BE49-F238E27FC236}">
                <a16:creationId xmlns:a16="http://schemas.microsoft.com/office/drawing/2014/main" id="{4FC4D3B0-BFDF-4549-91BF-172B44ADF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39" y="334961"/>
            <a:ext cx="78105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altLang="en-US" sz="3200" b="1" dirty="0">
                <a:solidFill>
                  <a:srgbClr val="FF0000"/>
                </a:solidFill>
              </a:rPr>
              <a:t>Butterworth Lowpass Filter</a:t>
            </a:r>
          </a:p>
        </p:txBody>
      </p:sp>
      <p:pic>
        <p:nvPicPr>
          <p:cNvPr id="12294" name="Picture 8">
            <a:extLst>
              <a:ext uri="{FF2B5EF4-FFF2-40B4-BE49-F238E27FC236}">
                <a16:creationId xmlns:a16="http://schemas.microsoft.com/office/drawing/2014/main" id="{48409348-5043-4646-848F-3C8988938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794" y="1877961"/>
            <a:ext cx="6773696" cy="409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Line 9">
            <a:extLst>
              <a:ext uri="{FF2B5EF4-FFF2-40B4-BE49-F238E27FC236}">
                <a16:creationId xmlns:a16="http://schemas.microsoft.com/office/drawing/2014/main" id="{E854E71A-EC76-4C61-B6DF-931ED22E1A6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8073" y="6057900"/>
            <a:ext cx="15637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Text Box 10">
            <a:extLst>
              <a:ext uri="{FF2B5EF4-FFF2-40B4-BE49-F238E27FC236}">
                <a16:creationId xmlns:a16="http://schemas.microsoft.com/office/drawing/2014/main" id="{596A50FE-B875-477C-8A0E-BA7D77A62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1599" y="6142037"/>
            <a:ext cx="21967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Approach to a </a:t>
            </a:r>
            <a:r>
              <a:rPr lang="en-US" altLang="en-US" sz="1200" dirty="0" err="1"/>
              <a:t>sinc</a:t>
            </a:r>
            <a:r>
              <a:rPr lang="en-US" altLang="en-US" sz="1200" dirty="0"/>
              <a:t> function.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5" grpId="0" animBg="1"/>
      <p:bldP spid="1229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3">
            <a:extLst>
              <a:ext uri="{FF2B5EF4-FFF2-40B4-BE49-F238E27FC236}">
                <a16:creationId xmlns:a16="http://schemas.microsoft.com/office/drawing/2014/main" id="{B5424931-4249-4A80-9F85-F5BE548BC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91" y="430212"/>
            <a:ext cx="78105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altLang="en-US" sz="3200" b="1" dirty="0">
                <a:solidFill>
                  <a:srgbClr val="FF0000"/>
                </a:solidFill>
              </a:rPr>
              <a:t>Gaussian Lowpass Filter</a:t>
            </a:r>
          </a:p>
        </p:txBody>
      </p:sp>
      <p:pic>
        <p:nvPicPr>
          <p:cNvPr id="3079" name="Picture 9">
            <a:extLst>
              <a:ext uri="{FF2B5EF4-FFF2-40B4-BE49-F238E27FC236}">
                <a16:creationId xmlns:a16="http://schemas.microsoft.com/office/drawing/2014/main" id="{048104C3-A16C-4693-AB7E-AED9A7467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349" y="2566219"/>
            <a:ext cx="8269869" cy="3586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4" name="Object 10">
            <a:extLst>
              <a:ext uri="{FF2B5EF4-FFF2-40B4-BE49-F238E27FC236}">
                <a16:creationId xmlns:a16="http://schemas.microsoft.com/office/drawing/2014/main" id="{0C0F45D5-2174-4DEA-B786-9F8C7123A7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737458"/>
              </p:ext>
            </p:extLst>
          </p:nvPr>
        </p:nvGraphicFramePr>
        <p:xfrm>
          <a:off x="3446723" y="1307690"/>
          <a:ext cx="3196965" cy="1148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4" imgW="1079280" imgH="393480" progId="Equation.DSMT4">
                  <p:embed/>
                </p:oleObj>
              </mc:Choice>
              <mc:Fallback>
                <p:oleObj name="Equation" r:id="rId4" imgW="1079280" imgH="393480" progId="Equation.DSMT4">
                  <p:embed/>
                  <p:pic>
                    <p:nvPicPr>
                      <p:cNvPr id="3074" name="Object 10">
                        <a:extLst>
                          <a:ext uri="{FF2B5EF4-FFF2-40B4-BE49-F238E27FC236}">
                            <a16:creationId xmlns:a16="http://schemas.microsoft.com/office/drawing/2014/main" id="{0C0F45D5-2174-4DEA-B786-9F8C7123A7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6723" y="1307690"/>
                        <a:ext cx="3196965" cy="11482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>
            <a:extLst>
              <a:ext uri="{FF2B5EF4-FFF2-40B4-BE49-F238E27FC236}">
                <a16:creationId xmlns:a16="http://schemas.microsoft.com/office/drawing/2014/main" id="{FAF360C3-58BE-4B1F-AF71-F65B662DF4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59708"/>
            <a:ext cx="10515600" cy="63240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Gaussian Lowpass Filters 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9DE9C11B-48BD-47A8-920B-72DB134FEC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382000" cy="28194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cs typeface="Arial" panose="020B0604020202020204" pitchFamily="34" charset="0"/>
              </a:rPr>
              <a:t>GLPF is given by the following (centered ) transfer function</a:t>
            </a:r>
          </a:p>
          <a:p>
            <a:pPr lvl="1" eaLnBrk="1" hangingPunct="1"/>
            <a:endParaRPr lang="en-US" altLang="en-US" sz="2000" dirty="0">
              <a:cs typeface="Arial" panose="020B0604020202020204" pitchFamily="34" charset="0"/>
            </a:endParaRPr>
          </a:p>
          <a:p>
            <a:pPr lvl="1" eaLnBrk="1" hangingPunct="1"/>
            <a:endParaRPr lang="en-US" altLang="en-US" sz="2000" dirty="0">
              <a:cs typeface="Arial" panose="020B0604020202020204" pitchFamily="34" charset="0"/>
            </a:endParaRPr>
          </a:p>
          <a:p>
            <a:pPr lvl="1" eaLnBrk="1" hangingPunct="1"/>
            <a:endParaRPr lang="en-US" altLang="en-US" sz="2000" dirty="0"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dirty="0">
                <a:cs typeface="Arial" panose="020B0604020202020204" pitchFamily="34" charset="0"/>
              </a:rPr>
              <a:t>(u</a:t>
            </a:r>
            <a:r>
              <a:rPr lang="en-US" altLang="en-US" sz="2000" baseline="-25000" dirty="0">
                <a:cs typeface="Arial" panose="020B0604020202020204" pitchFamily="34" charset="0"/>
              </a:rPr>
              <a:t>0</a:t>
            </a:r>
            <a:r>
              <a:rPr lang="en-US" altLang="en-US" sz="2000" dirty="0">
                <a:cs typeface="Arial" panose="020B0604020202020204" pitchFamily="34" charset="0"/>
              </a:rPr>
              <a:t>,v</a:t>
            </a:r>
            <a:r>
              <a:rPr lang="en-US" altLang="en-US" sz="2000" baseline="-25000" dirty="0">
                <a:cs typeface="Arial" panose="020B0604020202020204" pitchFamily="34" charset="0"/>
              </a:rPr>
              <a:t>0</a:t>
            </a:r>
            <a:r>
              <a:rPr lang="en-US" altLang="en-US" sz="2000" dirty="0">
                <a:cs typeface="Arial" panose="020B0604020202020204" pitchFamily="34" charset="0"/>
              </a:rPr>
              <a:t>) is the center of the transfer function</a:t>
            </a:r>
          </a:p>
          <a:p>
            <a:pPr lvl="1" eaLnBrk="1" hangingPunct="1"/>
            <a:r>
              <a:rPr lang="en-US" altLang="en-US" sz="2000" dirty="0">
                <a:cs typeface="Arial" panose="020B0604020202020204" pitchFamily="34" charset="0"/>
              </a:rPr>
              <a:t>It is [M/2, N/2] if M,N are even and [(M+1)/2,(N+1)/2] if M,N are odd numbers</a:t>
            </a:r>
          </a:p>
          <a:p>
            <a:pPr lvl="1" eaLnBrk="1" hangingPunct="1"/>
            <a:r>
              <a:rPr lang="en-US" altLang="en-US" sz="2000" dirty="0">
                <a:cs typeface="Arial" panose="020B0604020202020204" pitchFamily="34" charset="0"/>
              </a:rPr>
              <a:t>Dose GLPF suffer from the ringing effect?</a:t>
            </a:r>
            <a:endParaRPr lang="el-GR" altLang="en-US" sz="2000" dirty="0">
              <a:cs typeface="Arial" panose="020B0604020202020204" pitchFamily="34" charset="0"/>
            </a:endParaRPr>
          </a:p>
        </p:txBody>
      </p:sp>
      <p:graphicFrame>
        <p:nvGraphicFramePr>
          <p:cNvPr id="8194" name="Object 4">
            <a:extLst>
              <a:ext uri="{FF2B5EF4-FFF2-40B4-BE49-F238E27FC236}">
                <a16:creationId xmlns:a16="http://schemas.microsoft.com/office/drawing/2014/main" id="{5F667083-BC57-427E-934D-C52AB00721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636753"/>
              </p:ext>
            </p:extLst>
          </p:nvPr>
        </p:nvGraphicFramePr>
        <p:xfrm>
          <a:off x="3382963" y="2219325"/>
          <a:ext cx="5589587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3" imgW="2552400" imgH="253800" progId="Equation.3">
                  <p:embed/>
                </p:oleObj>
              </mc:Choice>
              <mc:Fallback>
                <p:oleObj name="Equation" r:id="rId3" imgW="2552400" imgH="253800" progId="Equation.3">
                  <p:embed/>
                  <p:pic>
                    <p:nvPicPr>
                      <p:cNvPr id="8194" name="Object 4">
                        <a:extLst>
                          <a:ext uri="{FF2B5EF4-FFF2-40B4-BE49-F238E27FC236}">
                            <a16:creationId xmlns:a16="http://schemas.microsoft.com/office/drawing/2014/main" id="{5F667083-BC57-427E-934D-C52AB00721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2963" y="2219325"/>
                        <a:ext cx="5589587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9D89D90B-9B0E-470C-9E33-303A5610D5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Homework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312DBC9-93B7-41B3-98C4-36B0D38278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200" dirty="0"/>
              <a:t>Let g(x)=cos(2</a:t>
            </a:r>
            <a:r>
              <a:rPr lang="en-US" altLang="en-US" sz="3200" dirty="0">
                <a:sym typeface="Symbol" panose="05050102010706020507" pitchFamily="18" charset="2"/>
              </a:rPr>
              <a:t>fx), x=0,0.01,0.02,…0.99</a:t>
            </a:r>
          </a:p>
          <a:p>
            <a:pPr marL="0" indent="0">
              <a:buNone/>
            </a:pPr>
            <a:endParaRPr lang="en-US" altLang="en-US" dirty="0">
              <a:sym typeface="Symbol" panose="05050102010706020507" pitchFamily="18" charset="2"/>
            </a:endParaRPr>
          </a:p>
          <a:p>
            <a:pPr marL="990600" lvl="1" indent="-533400">
              <a:buFontTx/>
              <a:buAutoNum type="arabicPeriod"/>
            </a:pPr>
            <a:r>
              <a:rPr lang="en-US" altLang="en-US" sz="2800" dirty="0">
                <a:sym typeface="Symbol" panose="05050102010706020507" pitchFamily="18" charset="2"/>
              </a:rPr>
              <a:t>Plot the signal g(x)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z="2800" dirty="0">
                <a:sym typeface="Symbol" panose="05050102010706020507" pitchFamily="18" charset="2"/>
              </a:rPr>
              <a:t>Plot the spectrum of g(x) for f=1, 5, 10, 20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z="2800" dirty="0">
                <a:sym typeface="Symbol" panose="05050102010706020507" pitchFamily="18" charset="2"/>
              </a:rPr>
              <a:t>Plot the centered spectrum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z="2800" dirty="0">
                <a:sym typeface="Symbol" panose="05050102010706020507" pitchFamily="18" charset="2"/>
              </a:rPr>
              <a:t>Plot the signal g’(x) whose spectrum is the centered spectrum of g(x)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z="2800" dirty="0">
                <a:sym typeface="Symbol" panose="05050102010706020507" pitchFamily="18" charset="2"/>
              </a:rPr>
              <a:t>Plot the spectrum of g</a:t>
            </a:r>
            <a:r>
              <a:rPr lang="en-US" altLang="en-US" sz="2800" baseline="-25000" dirty="0">
                <a:sym typeface="Symbol" panose="05050102010706020507" pitchFamily="18" charset="2"/>
              </a:rPr>
              <a:t>2</a:t>
            </a:r>
            <a:r>
              <a:rPr lang="en-US" altLang="en-US" sz="2800" dirty="0">
                <a:sym typeface="Symbol" panose="05050102010706020507" pitchFamily="18" charset="2"/>
              </a:rPr>
              <a:t>(x)=1+g(x)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sz="2800" dirty="0">
                <a:sym typeface="Symbol" panose="05050102010706020507" pitchFamily="18" charset="2"/>
              </a:rPr>
              <a:t>How do we get g(x) from g</a:t>
            </a:r>
            <a:r>
              <a:rPr lang="en-US" altLang="en-US" sz="2800" baseline="-25000" dirty="0">
                <a:sym typeface="Symbol" panose="05050102010706020507" pitchFamily="18" charset="2"/>
              </a:rPr>
              <a:t>2</a:t>
            </a:r>
            <a:r>
              <a:rPr lang="en-US" altLang="en-US" sz="2800" dirty="0">
                <a:sym typeface="Symbol" panose="05050102010706020507" pitchFamily="18" charset="2"/>
              </a:rPr>
              <a:t>(x) using frequency domain filtering?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CCC6E1-0E78-4EDD-A874-BD0FB229637A}"/>
              </a:ext>
            </a:extLst>
          </p:cNvPr>
          <p:cNvSpPr/>
          <p:nvPr/>
        </p:nvSpPr>
        <p:spPr>
          <a:xfrm>
            <a:off x="1071418" y="1200444"/>
            <a:ext cx="1004916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ArialMT"/>
              </a:rPr>
              <a:t>A signal can be converted from time domain into frequency domain using mathematical operators </a:t>
            </a:r>
            <a:r>
              <a:rPr lang="en-US" sz="3200" dirty="0" err="1">
                <a:latin typeface="ArialMT"/>
              </a:rPr>
              <a:t>caled</a:t>
            </a:r>
            <a:endParaRPr lang="en-US" sz="3200" dirty="0">
              <a:latin typeface="ArialMT"/>
            </a:endParaRPr>
          </a:p>
          <a:p>
            <a:pPr algn="just"/>
            <a:r>
              <a:rPr lang="en-US" sz="3200" dirty="0">
                <a:latin typeface="ArialMT"/>
              </a:rPr>
              <a:t>transforms. There are many kind of transformation that does this.. Some of them are given below.</a:t>
            </a:r>
          </a:p>
          <a:p>
            <a:endParaRPr lang="en-US" sz="2400" b="0" i="0" u="none" strike="noStrike" baseline="0" dirty="0">
              <a:latin typeface="ArialMT"/>
            </a:endParaRPr>
          </a:p>
          <a:p>
            <a:endParaRPr lang="en-US" sz="2400" dirty="0">
              <a:latin typeface="Aria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ArialMT"/>
              </a:rPr>
              <a:t>Fourier Series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ArialMT"/>
              </a:rPr>
              <a:t>Fourier</a:t>
            </a:r>
            <a:r>
              <a:rPr lang="en-US" sz="2400" dirty="0">
                <a:latin typeface="ArialMT"/>
              </a:rPr>
              <a:t> </a:t>
            </a:r>
            <a:r>
              <a:rPr lang="en-US" sz="2400" b="0" i="0" u="none" strike="noStrike" baseline="0" dirty="0">
                <a:latin typeface="ArialMT"/>
              </a:rPr>
              <a:t>Transformation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ArialMT"/>
              </a:rPr>
              <a:t>Z Transformation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MT"/>
              </a:rPr>
              <a:t>Wavelet Transformation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C2F70C-1B1D-4F4A-ABE2-485F27087723}"/>
              </a:ext>
            </a:extLst>
          </p:cNvPr>
          <p:cNvSpPr txBox="1"/>
          <p:nvPr/>
        </p:nvSpPr>
        <p:spPr>
          <a:xfrm>
            <a:off x="249382" y="240145"/>
            <a:ext cx="3990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Transformation</a:t>
            </a:r>
          </a:p>
        </p:txBody>
      </p:sp>
    </p:spTree>
    <p:extLst>
      <p:ext uri="{BB962C8B-B14F-4D97-AF65-F5344CB8AC3E}">
        <p14:creationId xmlns:p14="http://schemas.microsoft.com/office/powerpoint/2010/main" val="414534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FF8FAB-9C29-4F79-92D3-DCA4C19450CE}"/>
              </a:ext>
            </a:extLst>
          </p:cNvPr>
          <p:cNvSpPr/>
          <p:nvPr/>
        </p:nvSpPr>
        <p:spPr>
          <a:xfrm>
            <a:off x="942109" y="274290"/>
            <a:ext cx="932872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0" u="none" strike="noStrike" baseline="0" dirty="0">
                <a:solidFill>
                  <a:srgbClr val="FF0000"/>
                </a:solidFill>
                <a:latin typeface="Arial-BoldMT"/>
              </a:rPr>
              <a:t>Frequency components</a:t>
            </a:r>
          </a:p>
          <a:p>
            <a:pPr lvl="1"/>
            <a:r>
              <a:rPr lang="en-US" sz="2400" dirty="0">
                <a:latin typeface="ArialMT"/>
              </a:rPr>
              <a:t>Any image in spatial domain can be represented in a frequency domain. But what do this frequencies actually mean.</a:t>
            </a:r>
          </a:p>
          <a:p>
            <a:endParaRPr lang="en-US" sz="2400" dirty="0">
              <a:latin typeface="ArialMT"/>
            </a:endParaRPr>
          </a:p>
          <a:p>
            <a:pPr lvl="1"/>
            <a:r>
              <a:rPr lang="en-US" sz="2400" dirty="0">
                <a:latin typeface="ArialMT"/>
              </a:rPr>
              <a:t>We will divide frequency components into two major components.</a:t>
            </a:r>
          </a:p>
          <a:p>
            <a:endParaRPr lang="en-US" sz="2800" b="1" i="0" u="none" strike="noStrike" baseline="0" dirty="0">
              <a:latin typeface="Arial-BoldMT"/>
            </a:endParaRPr>
          </a:p>
          <a:p>
            <a:endParaRPr lang="en-US" sz="2000" b="1" dirty="0">
              <a:latin typeface="Arial-BoldMT"/>
            </a:endParaRPr>
          </a:p>
          <a:p>
            <a:pPr lvl="1"/>
            <a:r>
              <a:rPr lang="en-US" sz="2800" b="1" i="0" u="none" strike="noStrike" baseline="0" dirty="0">
                <a:latin typeface="Arial-BoldMT"/>
              </a:rPr>
              <a:t>High frequency components</a:t>
            </a:r>
            <a:endParaRPr lang="en-US" sz="2800" b="1" dirty="0">
              <a:latin typeface="Arial-BoldMT"/>
            </a:endParaRPr>
          </a:p>
          <a:p>
            <a:pPr lvl="1"/>
            <a:endParaRPr lang="en-US" sz="2000" b="1" i="0" u="none" strike="noStrike" baseline="0" dirty="0">
              <a:latin typeface="Arial-BoldMT"/>
            </a:endParaRPr>
          </a:p>
          <a:p>
            <a:pPr lvl="2"/>
            <a:r>
              <a:rPr lang="en-US" sz="2400" dirty="0">
                <a:latin typeface="ArialMT"/>
              </a:rPr>
              <a:t>High frequency components correspond to edges in an image.</a:t>
            </a:r>
          </a:p>
          <a:p>
            <a:pPr lvl="1"/>
            <a:endParaRPr lang="en-US" sz="2000" b="1" i="0" u="none" strike="noStrike" baseline="0" dirty="0">
              <a:latin typeface="Arial-BoldMT"/>
            </a:endParaRPr>
          </a:p>
          <a:p>
            <a:pPr lvl="1"/>
            <a:r>
              <a:rPr lang="en-US" sz="2800" b="1" i="0" u="none" strike="noStrike" baseline="0" dirty="0">
                <a:latin typeface="Arial-BoldMT"/>
              </a:rPr>
              <a:t>Low frequency components</a:t>
            </a:r>
            <a:endParaRPr lang="en-US" sz="2800" b="1" dirty="0">
              <a:latin typeface="Arial-BoldMT"/>
            </a:endParaRPr>
          </a:p>
          <a:p>
            <a:pPr lvl="1"/>
            <a:endParaRPr lang="en-US" sz="2000" b="1" i="0" u="none" strike="noStrike" baseline="0" dirty="0">
              <a:latin typeface="Arial-BoldMT"/>
            </a:endParaRPr>
          </a:p>
          <a:p>
            <a:pPr lvl="2"/>
            <a:r>
              <a:rPr lang="en-US" sz="2400" dirty="0">
                <a:latin typeface="ArialMT"/>
              </a:rPr>
              <a:t>Low frequency components in an image correspond to smooth regions.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588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22A4AD-ADD9-431D-A3BB-3511E3B032CB}"/>
              </a:ext>
            </a:extLst>
          </p:cNvPr>
          <p:cNvSpPr/>
          <p:nvPr/>
        </p:nvSpPr>
        <p:spPr>
          <a:xfrm>
            <a:off x="1708727" y="1822287"/>
            <a:ext cx="73059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ArialMT"/>
              </a:rPr>
              <a:t>Although both Fourier series and Fourier transform are given by Fourier , but the difference between them is:</a:t>
            </a:r>
          </a:p>
          <a:p>
            <a:pPr algn="just"/>
            <a:r>
              <a:rPr lang="en-US" sz="2400" dirty="0">
                <a:latin typeface="ArialMT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MT"/>
              </a:rPr>
              <a:t>Fourier series </a:t>
            </a:r>
            <a:r>
              <a:rPr lang="en-US" sz="2400" dirty="0">
                <a:latin typeface="ArialMT"/>
              </a:rPr>
              <a:t>is applied on </a:t>
            </a:r>
            <a:r>
              <a:rPr lang="en-US" sz="2400" dirty="0">
                <a:solidFill>
                  <a:srgbClr val="FF0000"/>
                </a:solidFill>
                <a:latin typeface="ArialMT"/>
              </a:rPr>
              <a:t>periodic signals </a:t>
            </a:r>
          </a:p>
          <a:p>
            <a:pPr algn="just"/>
            <a:endParaRPr lang="en-US" sz="2400" dirty="0">
              <a:latin typeface="ArialMT"/>
            </a:endParaRPr>
          </a:p>
          <a:p>
            <a:pPr algn="just"/>
            <a:endParaRPr lang="en-US" sz="2400" dirty="0">
              <a:latin typeface="ArialM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MT"/>
              </a:rPr>
              <a:t>Fourier transform </a:t>
            </a:r>
            <a:r>
              <a:rPr lang="en-US" sz="2400" dirty="0">
                <a:latin typeface="ArialMT"/>
              </a:rPr>
              <a:t>is applied for </a:t>
            </a:r>
            <a:r>
              <a:rPr lang="en-US" sz="2400" dirty="0">
                <a:solidFill>
                  <a:srgbClr val="FF0000"/>
                </a:solidFill>
                <a:latin typeface="ArialMT"/>
              </a:rPr>
              <a:t>non periodic signals.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FFC165-DB1A-43AA-BD63-C9664CBFC610}"/>
              </a:ext>
            </a:extLst>
          </p:cNvPr>
          <p:cNvSpPr/>
          <p:nvPr/>
        </p:nvSpPr>
        <p:spPr>
          <a:xfrm>
            <a:off x="395400" y="418007"/>
            <a:ext cx="8477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BoldMT"/>
              </a:rPr>
              <a:t>Difference between Fourier series and transform</a:t>
            </a:r>
          </a:p>
        </p:txBody>
      </p:sp>
    </p:spTree>
    <p:extLst>
      <p:ext uri="{BB962C8B-B14F-4D97-AF65-F5344CB8AC3E}">
        <p14:creationId xmlns:p14="http://schemas.microsoft.com/office/powerpoint/2010/main" val="45742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A01A37-368F-4D74-AEC1-3A98E41E289D}"/>
              </a:ext>
            </a:extLst>
          </p:cNvPr>
          <p:cNvSpPr/>
          <p:nvPr/>
        </p:nvSpPr>
        <p:spPr>
          <a:xfrm>
            <a:off x="490705" y="565789"/>
            <a:ext cx="63979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BoldMT"/>
              </a:rPr>
              <a:t>Which one is applied on images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10D80B-6ABC-416C-9AD9-507C8EBF72B6}"/>
              </a:ext>
            </a:extLst>
          </p:cNvPr>
          <p:cNvSpPr/>
          <p:nvPr/>
        </p:nvSpPr>
        <p:spPr>
          <a:xfrm>
            <a:off x="755471" y="2302361"/>
            <a:ext cx="106514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MT"/>
              </a:rPr>
              <a:t>Images</a:t>
            </a:r>
            <a:r>
              <a:rPr lang="en-US" sz="2800" dirty="0">
                <a:latin typeface="ArialMT"/>
              </a:rPr>
              <a:t> are </a:t>
            </a:r>
            <a:r>
              <a:rPr lang="en-US" sz="2800" b="1" dirty="0">
                <a:solidFill>
                  <a:srgbClr val="FF0000"/>
                </a:solidFill>
                <a:latin typeface="ArialMT"/>
              </a:rPr>
              <a:t>non – periodic</a:t>
            </a:r>
            <a:r>
              <a:rPr lang="en-US" sz="2800" dirty="0">
                <a:latin typeface="ArialMT"/>
              </a:rPr>
              <a:t>. And since the images are non periodic, so </a:t>
            </a:r>
          </a:p>
          <a:p>
            <a:endParaRPr lang="en-US" sz="2800" dirty="0">
              <a:latin typeface="ArialMT"/>
            </a:endParaRPr>
          </a:p>
          <a:p>
            <a:r>
              <a:rPr lang="en-US" sz="2800" b="1" dirty="0">
                <a:latin typeface="ArialMT"/>
              </a:rPr>
              <a:t>Fourier transform</a:t>
            </a:r>
            <a:r>
              <a:rPr lang="en-US" sz="2800" dirty="0">
                <a:latin typeface="ArialMT"/>
              </a:rPr>
              <a:t> is used to convert them into frequency domain.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608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61C2D3-FED3-469A-BF9C-3AA4D39A8736}"/>
              </a:ext>
            </a:extLst>
          </p:cNvPr>
          <p:cNvSpPr/>
          <p:nvPr/>
        </p:nvSpPr>
        <p:spPr>
          <a:xfrm>
            <a:off x="1228435" y="1788257"/>
            <a:ext cx="84235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ArialMT"/>
              </a:rPr>
              <a:t>Since we are dealing with images, and in fact digital images, so for digital images we will be working on </a:t>
            </a:r>
            <a:r>
              <a:rPr lang="en-US" sz="2800" b="1" dirty="0">
                <a:solidFill>
                  <a:srgbClr val="FF0000"/>
                </a:solidFill>
                <a:latin typeface="ArialMT"/>
              </a:rPr>
              <a:t>discrete Fourier transform  (</a:t>
            </a:r>
            <a:r>
              <a:rPr lang="en-US" sz="2800" b="1" dirty="0">
                <a:latin typeface="ArialMT"/>
              </a:rPr>
              <a:t>DFT</a:t>
            </a:r>
            <a:r>
              <a:rPr lang="en-US" sz="2800" b="1" dirty="0">
                <a:solidFill>
                  <a:srgbClr val="FF0000"/>
                </a:solidFill>
                <a:latin typeface="ArialMT"/>
              </a:rPr>
              <a:t>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0410B2-15F6-4BC5-BCFA-97D02B866124}"/>
              </a:ext>
            </a:extLst>
          </p:cNvPr>
          <p:cNvSpPr/>
          <p:nvPr/>
        </p:nvSpPr>
        <p:spPr>
          <a:xfrm>
            <a:off x="580855" y="251752"/>
            <a:ext cx="53559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BoldMT"/>
              </a:rPr>
              <a:t>Discrete Fourier transform</a:t>
            </a:r>
          </a:p>
        </p:txBody>
      </p:sp>
    </p:spTree>
    <p:extLst>
      <p:ext uri="{BB962C8B-B14F-4D97-AF65-F5344CB8AC3E}">
        <p14:creationId xmlns:p14="http://schemas.microsoft.com/office/powerpoint/2010/main" val="418197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E5488B-3F15-4021-A3A8-E9A1D1205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300" y="2130441"/>
            <a:ext cx="2177400" cy="14333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9C0D83-74FC-4ABD-AE6A-1E29D6395BD0}"/>
              </a:ext>
            </a:extLst>
          </p:cNvPr>
          <p:cNvSpPr/>
          <p:nvPr/>
        </p:nvSpPr>
        <p:spPr>
          <a:xfrm>
            <a:off x="517236" y="535987"/>
            <a:ext cx="7712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MT"/>
              </a:rPr>
              <a:t>Consider the following Fourier term of a sinusoid.</a:t>
            </a:r>
          </a:p>
          <a:p>
            <a:r>
              <a:rPr lang="en-US" sz="2400" dirty="0">
                <a:latin typeface="ArialMT"/>
              </a:rPr>
              <a:t>it include three things.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2C9401-5964-42A2-A154-EA80F70377E9}"/>
              </a:ext>
            </a:extLst>
          </p:cNvPr>
          <p:cNvSpPr/>
          <p:nvPr/>
        </p:nvSpPr>
        <p:spPr>
          <a:xfrm>
            <a:off x="1325418" y="375442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ArialMT"/>
              </a:rPr>
              <a:t>Spatial Frequency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latin typeface="ArialM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ArialMT"/>
              </a:rPr>
              <a:t>Magnitude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latin typeface="ArialM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ArialMT"/>
              </a:rPr>
              <a:t>Phase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86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A96B5E-46D9-450C-9DE1-A89D849E2F96}"/>
              </a:ext>
            </a:extLst>
          </p:cNvPr>
          <p:cNvSpPr/>
          <p:nvPr/>
        </p:nvSpPr>
        <p:spPr>
          <a:xfrm>
            <a:off x="969816" y="4306914"/>
            <a:ext cx="74352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MT"/>
              </a:rPr>
              <a:t>The</a:t>
            </a:r>
            <a:r>
              <a:rPr lang="en-US" sz="2400" b="1" dirty="0">
                <a:latin typeface="ArialMT"/>
              </a:rPr>
              <a:t> Phase</a:t>
            </a:r>
            <a:r>
              <a:rPr lang="en-US" sz="2400" dirty="0">
                <a:latin typeface="ArialMT"/>
              </a:rPr>
              <a:t> contains the </a:t>
            </a:r>
            <a:r>
              <a:rPr lang="en-US" sz="2400" b="1" dirty="0">
                <a:solidFill>
                  <a:srgbClr val="FF0000"/>
                </a:solidFill>
                <a:latin typeface="ArialMT"/>
              </a:rPr>
              <a:t>color information</a:t>
            </a:r>
            <a:r>
              <a:rPr lang="en-US" sz="2400" dirty="0">
                <a:latin typeface="ArialMT"/>
              </a:rPr>
              <a:t>.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9C2EDC-27E6-40F8-9523-39D9E1998E24}"/>
              </a:ext>
            </a:extLst>
          </p:cNvPr>
          <p:cNvSpPr/>
          <p:nvPr/>
        </p:nvSpPr>
        <p:spPr>
          <a:xfrm>
            <a:off x="969817" y="1092303"/>
            <a:ext cx="104832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MT"/>
              </a:rPr>
              <a:t>The </a:t>
            </a:r>
            <a:r>
              <a:rPr lang="en-US" sz="2400" b="1" dirty="0">
                <a:latin typeface="ArialMT"/>
              </a:rPr>
              <a:t>spatial frequency </a:t>
            </a:r>
            <a:r>
              <a:rPr lang="en-US" sz="2400" dirty="0">
                <a:latin typeface="ArialMT"/>
              </a:rPr>
              <a:t>directly relates with the </a:t>
            </a:r>
            <a:r>
              <a:rPr lang="en-US" sz="2400" b="1" dirty="0">
                <a:solidFill>
                  <a:srgbClr val="FF0000"/>
                </a:solidFill>
                <a:latin typeface="ArialMT"/>
              </a:rPr>
              <a:t>brightness</a:t>
            </a:r>
            <a:r>
              <a:rPr lang="en-US" sz="2400" dirty="0">
                <a:latin typeface="ArialMT"/>
              </a:rPr>
              <a:t> of the image.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9C4E5A-D907-47E4-BC2D-BA70307999A0}"/>
              </a:ext>
            </a:extLst>
          </p:cNvPr>
          <p:cNvSpPr/>
          <p:nvPr/>
        </p:nvSpPr>
        <p:spPr>
          <a:xfrm>
            <a:off x="969817" y="2089420"/>
            <a:ext cx="10002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MT"/>
              </a:rPr>
              <a:t>The </a:t>
            </a:r>
            <a:r>
              <a:rPr lang="en-US" sz="2400" b="1" dirty="0">
                <a:latin typeface="ArialMT"/>
              </a:rPr>
              <a:t>magnitude</a:t>
            </a:r>
            <a:r>
              <a:rPr lang="en-US" sz="2400" dirty="0">
                <a:latin typeface="ArialMT"/>
              </a:rPr>
              <a:t> of the sinusoid directly relates with the </a:t>
            </a:r>
            <a:r>
              <a:rPr lang="en-US" sz="2400" b="1" dirty="0">
                <a:solidFill>
                  <a:srgbClr val="FF0000"/>
                </a:solidFill>
                <a:latin typeface="ArialMT"/>
              </a:rPr>
              <a:t>contrast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30D8D8-DBB8-4965-BF76-227725FE320A}"/>
              </a:ext>
            </a:extLst>
          </p:cNvPr>
          <p:cNvSpPr/>
          <p:nvPr/>
        </p:nvSpPr>
        <p:spPr>
          <a:xfrm>
            <a:off x="2041235" y="3013501"/>
            <a:ext cx="6363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11275" indent="-1311275"/>
            <a:r>
              <a:rPr lang="en-US" sz="2400" b="1" dirty="0">
                <a:solidFill>
                  <a:srgbClr val="FF0000"/>
                </a:solidFill>
                <a:latin typeface="ArialMT"/>
              </a:rPr>
              <a:t>Contrast</a:t>
            </a:r>
            <a:r>
              <a:rPr lang="en-US" sz="2400" dirty="0">
                <a:latin typeface="ArialMT"/>
              </a:rPr>
              <a:t> is the difference between maximum  and minimum pixel intensity. 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B04404-3092-4629-A63C-B27376BEFFD5}"/>
              </a:ext>
            </a:extLst>
          </p:cNvPr>
          <p:cNvSpPr txBox="1"/>
          <p:nvPr/>
        </p:nvSpPr>
        <p:spPr>
          <a:xfrm>
            <a:off x="5638800" y="297410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8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</TotalTime>
  <Words>1162</Words>
  <Application>Microsoft Office PowerPoint</Application>
  <PresentationFormat>Widescreen</PresentationFormat>
  <Paragraphs>163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Arial Black</vt:lpstr>
      <vt:lpstr>Arial-BoldMT</vt:lpstr>
      <vt:lpstr>ArialMT</vt:lpstr>
      <vt:lpstr>Calibri</vt:lpstr>
      <vt:lpstr>Calibri Light</vt:lpstr>
      <vt:lpstr>Times New Roman</vt:lpstr>
      <vt:lpstr>Wingdings</vt:lpstr>
      <vt:lpstr>Office Theme</vt:lpstr>
      <vt:lpstr>MathType 4.0 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Convolution Property of the Fourier Transform</vt:lpstr>
      <vt:lpstr>Convolution via Fourier Transform</vt:lpstr>
      <vt:lpstr>PowerPoint Presentation</vt:lpstr>
      <vt:lpstr>Frequency Domain Filtering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Butterworth Lowpass Filters</vt:lpstr>
      <vt:lpstr>PowerPoint Presentation</vt:lpstr>
      <vt:lpstr>PowerPoint Presentation</vt:lpstr>
      <vt:lpstr>Gaussian Lowpass Filters 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Abdulhussien</dc:creator>
  <cp:lastModifiedBy>Abdulhussien</cp:lastModifiedBy>
  <cp:revision>21</cp:revision>
  <dcterms:created xsi:type="dcterms:W3CDTF">2019-11-08T04:28:59Z</dcterms:created>
  <dcterms:modified xsi:type="dcterms:W3CDTF">2019-11-09T09:08:28Z</dcterms:modified>
</cp:coreProperties>
</file>